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7_A42BB414.xml" ContentType="application/vnd.ms-powerpoint.comments+xml"/>
  <Override PartName="/ppt/comments/modernComment_148_7D2A8A4.xml" ContentType="application/vnd.ms-powerpoint.comments+xml"/>
  <Override PartName="/ppt/comments/modernComment_117_4E6ADCE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131_6F59916B.xml" ContentType="application/vnd.ms-powerpoint.comments+xml"/>
  <Override PartName="/ppt/comments/modernComment_11E_E55810F8.xml" ContentType="application/vnd.ms-powerpoint.comments+xml"/>
  <Override PartName="/ppt/comments/modernComment_133_2648D07D.xml" ContentType="application/vnd.ms-powerpoint.comments+xml"/>
  <Override PartName="/ppt/comments/modernComment_134_6C99186.xml" ContentType="application/vnd.ms-powerpoint.comments+xml"/>
  <Override PartName="/ppt/comments/modernComment_135_7FD86242.xml" ContentType="application/vnd.ms-powerpoint.comments+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3.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61" r:id="rId2"/>
    <p:sldId id="326" r:id="rId3"/>
    <p:sldId id="327" r:id="rId4"/>
    <p:sldId id="328" r:id="rId5"/>
    <p:sldId id="279" r:id="rId6"/>
    <p:sldId id="330" r:id="rId7"/>
    <p:sldId id="263" r:id="rId8"/>
    <p:sldId id="322" r:id="rId9"/>
    <p:sldId id="305" r:id="rId10"/>
    <p:sldId id="286" r:id="rId11"/>
    <p:sldId id="306" r:id="rId12"/>
    <p:sldId id="311" r:id="rId13"/>
    <p:sldId id="307" r:id="rId14"/>
    <p:sldId id="308" r:id="rId15"/>
    <p:sldId id="309" r:id="rId16"/>
    <p:sldId id="310" r:id="rId17"/>
    <p:sldId id="297" r:id="rId18"/>
    <p:sldId id="298" r:id="rId19"/>
    <p:sldId id="329" r:id="rId20"/>
    <p:sldId id="301" r:id="rId21"/>
    <p:sldId id="318" r:id="rId22"/>
    <p:sldId id="31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1" userDrawn="1">
          <p15:clr>
            <a:srgbClr val="A4A3A4"/>
          </p15:clr>
        </p15:guide>
        <p15:guide id="2" orient="horz" pos="261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EC754-B7AF-5301-8188-026740A2A199}" name="Philip Albright" initials="PA" userId="S::philip.albright@gtallp.com::2fd4829a-d823-4e66-8057-d16de1718409" providerId="AD"/>
  <p188:author id="{19F1D0D4-9AEA-B0EB-BF8E-2B4ABC4A0F00}" name="Paul Akhidue-Osahon" initials="PAO" userId="S::Paul.Akhidue-Osahon@gtallp.com::b946b56d-bcc3-4749-bbb2-5e9c6c4a80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orgia Sutherland" initials="GS" lastIdx="1" clrIdx="0">
    <p:extLst>
      <p:ext uri="{19B8F6BF-5375-455C-9EA6-DF929625EA0E}">
        <p15:presenceInfo xmlns:p15="http://schemas.microsoft.com/office/powerpoint/2012/main" userId="Georgia Sutherland" providerId="None"/>
      </p:ext>
    </p:extLst>
  </p:cmAuthor>
  <p:cmAuthor id="2" name="Philip Albright" initials="PA" lastIdx="12" clrIdx="1">
    <p:extLst>
      <p:ext uri="{19B8F6BF-5375-455C-9EA6-DF929625EA0E}">
        <p15:presenceInfo xmlns:p15="http://schemas.microsoft.com/office/powerpoint/2012/main" userId="S::philip.albright@gtallp.com::2fd4829a-d823-4e66-8057-d16de1718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2442"/>
    <a:srgbClr val="B097AB"/>
    <a:srgbClr val="5F2C58"/>
    <a:srgbClr val="8B6A85"/>
    <a:srgbClr val="B09BAB"/>
    <a:srgbClr val="5F3058"/>
    <a:srgbClr val="29265B"/>
    <a:srgbClr val="AD362F"/>
    <a:srgbClr val="951B81"/>
    <a:srgbClr val="587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46" autoAdjust="0"/>
    <p:restoredTop sz="96300"/>
  </p:normalViewPr>
  <p:slideViewPr>
    <p:cSldViewPr snapToGrid="0" snapToObjects="1">
      <p:cViewPr varScale="1">
        <p:scale>
          <a:sx n="61" d="100"/>
          <a:sy n="61" d="100"/>
        </p:scale>
        <p:origin x="60" y="160"/>
      </p:cViewPr>
      <p:guideLst>
        <p:guide pos="211"/>
        <p:guide orient="horz" pos="2614"/>
      </p:guideLst>
    </p:cSldViewPr>
  </p:slideViewPr>
  <p:notesTextViewPr>
    <p:cViewPr>
      <p:scale>
        <a:sx n="1" d="1"/>
        <a:sy n="1" d="1"/>
      </p:scale>
      <p:origin x="0" y="0"/>
    </p:cViewPr>
  </p:notesTextViewPr>
  <p:notesViewPr>
    <p:cSldViewPr snapToGrid="0" snapToObjects="1">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ninadk\AppData\Local\Microsoft\Windows\INetCache\Content.Outlook\3N8ISCJV\GH%20PPT%20review_HRTech%20Q1%202022%20(New%20Branding)%20(002).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ninadk\AppData\Local\Microsoft\Windows\INetCache\Content.Outlook\3N8ISCJV\GH%20PPT%20review_HRTech%20Q1%202022%20(New%20Branding)%20(002).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ninadk\AppData\Local\Microsoft\Windows\INetCache\Content.Outlook\3N8ISCJV\GH%20PPT%20review_HRTech%20Q1%202022%20(New%20Branding)%20(00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ninadk\AppData\Local\Microsoft\Windows\INetCache\Content.Outlook\3N8ISCJV\GH%20PPT%20review_HRTech%20Q1%202022%20(New%20Branding)%20(00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Ninad%20Data\Projects\2020+21\Home%20Work\2021\Ashok%20Kumar\Goldenhil\4.14.2022\Indices%20Q1%202022%20(new%20brand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ninadk\AppData\Local\Microsoft\Windows\INetCache\Content.Outlook\3N8ISCJV\GH%20PPT%20review_HRTech%20Q1%202022%20(New%20Branding)%20(0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[HR Tech Quarterly Report Model Q1-22 - PAO.xlsx]Pivot_Quarterly Volume!Quarterly_Volume</c:name>
    <c:fmtId val="75"/>
  </c:pivotSource>
  <c:chart>
    <c:title>
      <c:tx>
        <c:rich>
          <a:bodyPr rot="0" spcFirstLastPara="1" vertOverflow="ellipsis" vert="horz" wrap="square" anchor="ctr" anchorCtr="1"/>
          <a:lstStyle/>
          <a:p>
            <a:pPr>
              <a:defRPr lang="en-US" sz="1400" b="1" i="0" u="none" strike="noStrike" kern="1200" spc="0" baseline="0">
                <a:solidFill>
                  <a:srgbClr val="5F3058"/>
                </a:solidFill>
                <a:latin typeface="+mn-lt"/>
                <a:ea typeface="+mn-ea"/>
                <a:cs typeface="+mn-cs"/>
              </a:defRPr>
            </a:pPr>
            <a:r>
              <a:rPr lang="en-US" sz="1400" b="1" i="0" u="none" strike="noStrike" kern="1200" spc="0" baseline="0">
                <a:solidFill>
                  <a:srgbClr val="5F3058"/>
                </a:solidFill>
                <a:latin typeface="+mn-lt"/>
                <a:ea typeface="+mn-ea"/>
                <a:cs typeface="+mn-cs"/>
              </a:rPr>
              <a:t>Deal Volume</a:t>
            </a:r>
          </a:p>
        </c:rich>
      </c:tx>
      <c:layout>
        <c:manualLayout>
          <c:xMode val="edge"/>
          <c:yMode val="edge"/>
          <c:x val="7.3381255301102635E-2"/>
          <c:y val="3.8167611196977501E-2"/>
        </c:manualLayout>
      </c:layout>
      <c:overlay val="0"/>
      <c:spPr>
        <a:noFill/>
        <a:ln>
          <a:noFill/>
        </a:ln>
        <a:effectLst/>
      </c:spPr>
      <c:txPr>
        <a:bodyPr rot="0" spcFirstLastPara="1" vertOverflow="ellipsis" vert="horz" wrap="square" anchor="ctr" anchorCtr="1"/>
        <a:lstStyle/>
        <a:p>
          <a:pPr>
            <a:defRPr lang="en-US" sz="1400" b="1" i="0" u="none" strike="noStrike" kern="1200" spc="0" baseline="0">
              <a:solidFill>
                <a:srgbClr val="5F3058"/>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bg1">
              <a:lumMod val="50000"/>
            </a:schemeClr>
          </a:solidFill>
          <a:ln>
            <a:noFill/>
          </a:ln>
          <a:effectLst/>
        </c:spPr>
      </c:pivotFmt>
      <c:pivotFmt>
        <c:idx val="13"/>
        <c:spPr>
          <a:solidFill>
            <a:schemeClr val="bg1">
              <a:lumMod val="50000"/>
            </a:schemeClr>
          </a:solidFill>
          <a:ln>
            <a:noFill/>
          </a:ln>
          <a:effectLst/>
        </c:spPr>
      </c:pivotFmt>
      <c:pivotFmt>
        <c:idx val="14"/>
        <c:spPr>
          <a:solidFill>
            <a:schemeClr val="bg1">
              <a:lumMod val="50000"/>
            </a:schemeClr>
          </a:solidFill>
          <a:ln>
            <a:noFill/>
          </a:ln>
          <a:effectLst/>
        </c:spPr>
      </c:pivotFmt>
      <c:pivotFmt>
        <c:idx val="15"/>
        <c:spPr>
          <a:solidFill>
            <a:schemeClr val="bg1">
              <a:lumMod val="50000"/>
            </a:schemeClr>
          </a:solidFill>
          <a:ln>
            <a:noFill/>
          </a:ln>
          <a:effectLst/>
        </c:spPr>
      </c:pivotFmt>
      <c:pivotFmt>
        <c:idx val="16"/>
        <c:spPr>
          <a:solidFill>
            <a:srgbClr val="7F7F7F"/>
          </a:solidFill>
          <a:ln>
            <a:noFill/>
          </a:ln>
          <a:effectLst/>
        </c:spPr>
      </c:pivotFmt>
      <c:pivotFmt>
        <c:idx val="17"/>
        <c:spPr>
          <a:solidFill>
            <a:srgbClr val="7F7F7F"/>
          </a:solidFill>
          <a:ln>
            <a:noFill/>
          </a:ln>
          <a:effectLst/>
        </c:spPr>
      </c:pivotFmt>
      <c:pivotFmt>
        <c:idx val="18"/>
        <c:spPr>
          <a:solidFill>
            <a:srgbClr val="FF9900"/>
          </a:solidFill>
          <a:ln>
            <a:noFill/>
          </a:ln>
          <a:effectLst/>
        </c:spPr>
      </c:pivotFmt>
      <c:pivotFmt>
        <c:idx val="19"/>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7F7F7F"/>
          </a:solidFill>
          <a:ln>
            <a:noFill/>
          </a:ln>
          <a:effectLst/>
        </c:spPr>
      </c:pivotFmt>
      <c:pivotFmt>
        <c:idx val="21"/>
        <c:spPr>
          <a:solidFill>
            <a:srgbClr val="7F7F7F"/>
          </a:solidFill>
          <a:ln>
            <a:noFill/>
          </a:ln>
          <a:effectLst/>
        </c:spPr>
      </c:pivotFmt>
      <c:pivotFmt>
        <c:idx val="22"/>
        <c:spPr>
          <a:solidFill>
            <a:srgbClr val="FF9900"/>
          </a:solidFill>
          <a:ln>
            <a:noFill/>
          </a:ln>
          <a:effectLst/>
        </c:spPr>
      </c:pivotFmt>
      <c:pivotFmt>
        <c:idx val="23"/>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7F7F7F"/>
          </a:solidFill>
          <a:ln>
            <a:noFill/>
          </a:ln>
          <a:effectLst/>
        </c:spPr>
      </c:pivotFmt>
      <c:pivotFmt>
        <c:idx val="25"/>
        <c:spPr>
          <a:solidFill>
            <a:srgbClr val="7F7F7F"/>
          </a:solidFill>
          <a:ln>
            <a:noFill/>
          </a:ln>
          <a:effectLst/>
        </c:spPr>
      </c:pivotFmt>
      <c:pivotFmt>
        <c:idx val="26"/>
        <c:spPr>
          <a:solidFill>
            <a:srgbClr val="FF9900"/>
          </a:solidFill>
          <a:ln>
            <a:noFill/>
          </a:ln>
          <a:effectLst/>
        </c:spPr>
      </c:pivotFmt>
    </c:pivotFmts>
    <c:plotArea>
      <c:layout>
        <c:manualLayout>
          <c:layoutTarget val="inner"/>
          <c:xMode val="edge"/>
          <c:yMode val="edge"/>
          <c:x val="3.843913450587827E-2"/>
          <c:y val="0.11685552407932011"/>
          <c:w val="0.92312173098824346"/>
          <c:h val="0.67592030812012516"/>
        </c:manualLayout>
      </c:layout>
      <c:barChart>
        <c:barDir val="col"/>
        <c:grouping val="clustered"/>
        <c:varyColors val="0"/>
        <c:ser>
          <c:idx val="0"/>
          <c:order val="0"/>
          <c:tx>
            <c:strRef>
              <c:f>'Pivot_Quarterly Volume'!$B$4</c:f>
              <c:strCache>
                <c:ptCount val="1"/>
                <c:pt idx="0">
                  <c:v>Total</c:v>
                </c:pt>
              </c:strCache>
            </c:strRef>
          </c:tx>
          <c:spPr>
            <a:solidFill>
              <a:srgbClr val="8B6A85"/>
            </a:solidFill>
            <a:ln>
              <a:noFill/>
            </a:ln>
            <a:effectLst/>
          </c:spPr>
          <c:invertIfNegative val="0"/>
          <c:dPt>
            <c:idx val="0"/>
            <c:invertIfNegative val="0"/>
            <c:bubble3D val="0"/>
            <c:extLst>
              <c:ext xmlns:c16="http://schemas.microsoft.com/office/drawing/2014/chart" uri="{C3380CC4-5D6E-409C-BE32-E72D297353CC}">
                <c16:uniqueId val="{00000000-2F53-46A6-B955-B3A5E352C0F4}"/>
              </c:ext>
            </c:extLst>
          </c:dPt>
          <c:dPt>
            <c:idx val="1"/>
            <c:invertIfNegative val="0"/>
            <c:bubble3D val="0"/>
            <c:extLst>
              <c:ext xmlns:c16="http://schemas.microsoft.com/office/drawing/2014/chart" uri="{C3380CC4-5D6E-409C-BE32-E72D297353CC}">
                <c16:uniqueId val="{00000002-2F53-46A6-B955-B3A5E352C0F4}"/>
              </c:ext>
            </c:extLst>
          </c:dPt>
          <c:dPt>
            <c:idx val="2"/>
            <c:invertIfNegative val="0"/>
            <c:bubble3D val="0"/>
            <c:extLst>
              <c:ext xmlns:c16="http://schemas.microsoft.com/office/drawing/2014/chart" uri="{C3380CC4-5D6E-409C-BE32-E72D297353CC}">
                <c16:uniqueId val="{00000003-2F53-46A6-B955-B3A5E352C0F4}"/>
              </c:ext>
            </c:extLst>
          </c:dPt>
          <c:dPt>
            <c:idx val="3"/>
            <c:invertIfNegative val="0"/>
            <c:bubble3D val="0"/>
            <c:extLst>
              <c:ext xmlns:c16="http://schemas.microsoft.com/office/drawing/2014/chart" uri="{C3380CC4-5D6E-409C-BE32-E72D297353CC}">
                <c16:uniqueId val="{00000005-2F53-46A6-B955-B3A5E352C0F4}"/>
              </c:ext>
            </c:extLst>
          </c:dPt>
          <c:dPt>
            <c:idx val="4"/>
            <c:invertIfNegative val="0"/>
            <c:bubble3D val="0"/>
            <c:spPr>
              <a:solidFill>
                <a:srgbClr val="5F2C58"/>
              </a:solidFill>
              <a:ln>
                <a:noFill/>
              </a:ln>
              <a:effectLst/>
            </c:spPr>
            <c:extLst>
              <c:ext xmlns:c16="http://schemas.microsoft.com/office/drawing/2014/chart" uri="{C3380CC4-5D6E-409C-BE32-E72D297353CC}">
                <c16:uniqueId val="{00000007-2F53-46A6-B955-B3A5E352C0F4}"/>
              </c:ext>
            </c:extLst>
          </c:dPt>
          <c:dPt>
            <c:idx val="5"/>
            <c:invertIfNegative val="0"/>
            <c:bubble3D val="0"/>
            <c:extLst>
              <c:ext xmlns:c16="http://schemas.microsoft.com/office/drawing/2014/chart" uri="{C3380CC4-5D6E-409C-BE32-E72D297353CC}">
                <c16:uniqueId val="{00000008-2F53-46A6-B955-B3A5E352C0F4}"/>
              </c:ext>
            </c:extLst>
          </c:dPt>
          <c:dPt>
            <c:idx val="6"/>
            <c:invertIfNegative val="0"/>
            <c:bubble3D val="0"/>
            <c:extLst>
              <c:ext xmlns:c16="http://schemas.microsoft.com/office/drawing/2014/chart" uri="{C3380CC4-5D6E-409C-BE32-E72D297353CC}">
                <c16:uniqueId val="{00000009-2F53-46A6-B955-B3A5E352C0F4}"/>
              </c:ext>
            </c:extLst>
          </c:dPt>
          <c:dPt>
            <c:idx val="7"/>
            <c:invertIfNegative val="0"/>
            <c:bubble3D val="0"/>
            <c:extLst>
              <c:ext xmlns:c16="http://schemas.microsoft.com/office/drawing/2014/chart" uri="{C3380CC4-5D6E-409C-BE32-E72D297353CC}">
                <c16:uniqueId val="{0000000A-2F53-46A6-B955-B3A5E352C0F4}"/>
              </c:ext>
            </c:extLst>
          </c:dPt>
          <c:dLbls>
            <c:spPr>
              <a:noFill/>
              <a:ln>
                <a:noFill/>
              </a:ln>
              <a:effectLst/>
            </c:spPr>
            <c:txPr>
              <a:bodyPr rot="0" spcFirstLastPara="1" vertOverflow="ellipsis" vert="horz" wrap="square" anchor="ctr" anchorCtr="1"/>
              <a:lstStyle/>
              <a:p>
                <a:pPr>
                  <a:defRPr lang="en-US" sz="1100" b="0"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'Pivot_Quarterly Volume'!$A$5:$A$12</c:f>
              <c:multiLvlStrCache>
                <c:ptCount val="5"/>
                <c:lvl>
                  <c:pt idx="0">
                    <c:v>Q1</c:v>
                  </c:pt>
                  <c:pt idx="1">
                    <c:v>Q2</c:v>
                  </c:pt>
                  <c:pt idx="2">
                    <c:v>Q3</c:v>
                  </c:pt>
                  <c:pt idx="3">
                    <c:v>Q4</c:v>
                  </c:pt>
                  <c:pt idx="4">
                    <c:v>Q1</c:v>
                  </c:pt>
                </c:lvl>
                <c:lvl>
                  <c:pt idx="0">
                    <c:v>2021</c:v>
                  </c:pt>
                  <c:pt idx="4">
                    <c:v>2022</c:v>
                  </c:pt>
                </c:lvl>
              </c:multiLvlStrCache>
            </c:multiLvlStrRef>
          </c:cat>
          <c:val>
            <c:numRef>
              <c:f>'Pivot_Quarterly Volume'!$B$5:$B$12</c:f>
              <c:numCache>
                <c:formatCode>General</c:formatCode>
                <c:ptCount val="5"/>
                <c:pt idx="0">
                  <c:v>63</c:v>
                </c:pt>
                <c:pt idx="1">
                  <c:v>58</c:v>
                </c:pt>
                <c:pt idx="2">
                  <c:v>70</c:v>
                </c:pt>
                <c:pt idx="3">
                  <c:v>58</c:v>
                </c:pt>
                <c:pt idx="4">
                  <c:v>62</c:v>
                </c:pt>
              </c:numCache>
            </c:numRef>
          </c:val>
          <c:extLst>
            <c:ext xmlns:c16="http://schemas.microsoft.com/office/drawing/2014/chart" uri="{C3380CC4-5D6E-409C-BE32-E72D297353CC}">
              <c16:uniqueId val="{0000000B-2F53-46A6-B955-B3A5E352C0F4}"/>
            </c:ext>
          </c:extLst>
        </c:ser>
        <c:dLbls>
          <c:showLegendKey val="0"/>
          <c:showVal val="0"/>
          <c:showCatName val="0"/>
          <c:showSerName val="0"/>
          <c:showPercent val="0"/>
          <c:showBubbleSize val="0"/>
        </c:dLbls>
        <c:gapWidth val="100"/>
        <c:overlap val="-27"/>
        <c:axId val="669557807"/>
        <c:axId val="528094575"/>
      </c:barChart>
      <c:catAx>
        <c:axId val="66955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accent1"/>
                </a:solidFill>
                <a:latin typeface="+mn-lt"/>
                <a:ea typeface="+mn-ea"/>
                <a:cs typeface="+mn-cs"/>
              </a:defRPr>
            </a:pPr>
            <a:endParaRPr lang="en-US"/>
          </a:p>
        </c:txPr>
        <c:crossAx val="528094575"/>
        <c:crosses val="autoZero"/>
        <c:auto val="1"/>
        <c:lblAlgn val="ctr"/>
        <c:lblOffset val="100"/>
        <c:noMultiLvlLbl val="0"/>
      </c:catAx>
      <c:valAx>
        <c:axId val="528094575"/>
        <c:scaling>
          <c:orientation val="minMax"/>
        </c:scaling>
        <c:delete val="1"/>
        <c:axPos val="l"/>
        <c:numFmt formatCode="General" sourceLinked="1"/>
        <c:majorTickMark val="none"/>
        <c:minorTickMark val="none"/>
        <c:tickLblPos val="nextTo"/>
        <c:crossAx val="669557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00" b="0" i="0" u="none" strike="noStrike" kern="1200" baseline="0">
          <a:solidFill>
            <a:schemeClr val="accent1"/>
          </a:solidFill>
          <a:latin typeface="+mn-lt"/>
          <a:ea typeface="+mn-ea"/>
          <a:cs typeface="+mn-cs"/>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72436942820153E-2"/>
          <c:y val="0.11457720438478182"/>
          <c:w val="0.90710272391785007"/>
          <c:h val="0.68994667626177308"/>
        </c:manualLayout>
      </c:layout>
      <c:scatterChart>
        <c:scatterStyle val="lineMarker"/>
        <c:varyColors val="0"/>
        <c:ser>
          <c:idx val="0"/>
          <c:order val="0"/>
          <c:tx>
            <c:strRef>
              <c:f>'Chart-3'!$D$7</c:f>
              <c:strCache>
                <c:ptCount val="1"/>
                <c:pt idx="0">
                  <c:v>ADP</c:v>
                </c:pt>
              </c:strCache>
            </c:strRef>
          </c:tx>
          <c:spPr>
            <a:ln w="28575">
              <a:noFill/>
            </a:ln>
          </c:spPr>
          <c:marker>
            <c:symbol val="circle"/>
            <c:size val="7"/>
            <c:spPr>
              <a:solidFill>
                <a:schemeClr val="tx2"/>
              </a:solidFill>
              <a:ln>
                <a:noFill/>
              </a:ln>
            </c:spPr>
          </c:marker>
          <c:xVal>
            <c:numRef>
              <c:f>'Chart-3'!$E$7</c:f>
              <c:numCache>
                <c:formatCode>0.0%</c:formatCode>
                <c:ptCount val="1"/>
                <c:pt idx="0">
                  <c:v>8.559438602103242E-2</c:v>
                </c:pt>
              </c:numCache>
            </c:numRef>
          </c:xVal>
          <c:yVal>
            <c:numRef>
              <c:f>'Chart-3'!$F$7</c:f>
              <c:numCache>
                <c:formatCode>0.0\x</c:formatCode>
                <c:ptCount val="1"/>
                <c:pt idx="0">
                  <c:v>5.7165981907734507</c:v>
                </c:pt>
              </c:numCache>
            </c:numRef>
          </c:yVal>
          <c:smooth val="0"/>
          <c:extLst>
            <c:ext xmlns:c16="http://schemas.microsoft.com/office/drawing/2014/chart" uri="{C3380CC4-5D6E-409C-BE32-E72D297353CC}">
              <c16:uniqueId val="{00000001-E8E9-403D-BFDE-6297476E046C}"/>
            </c:ext>
          </c:extLst>
        </c:ser>
        <c:ser>
          <c:idx val="1"/>
          <c:order val="1"/>
          <c:tx>
            <c:strRef>
              <c:f>'Chart-3'!$D$8</c:f>
              <c:strCache>
                <c:ptCount val="1"/>
                <c:pt idx="0">
                  <c:v>Workday</c:v>
                </c:pt>
              </c:strCache>
            </c:strRef>
          </c:tx>
          <c:spPr>
            <a:ln w="28575">
              <a:noFill/>
            </a:ln>
          </c:spPr>
          <c:marker>
            <c:symbol val="circle"/>
            <c:size val="7"/>
            <c:spPr>
              <a:solidFill>
                <a:schemeClr val="tx2"/>
              </a:solidFill>
              <a:ln>
                <a:noFill/>
              </a:ln>
            </c:spPr>
          </c:marker>
          <c:xVal>
            <c:numRef>
              <c:f>'Chart-3'!$E$8</c:f>
              <c:numCache>
                <c:formatCode>0.0%</c:formatCode>
                <c:ptCount val="1"/>
                <c:pt idx="0">
                  <c:v>0.20675885683772743</c:v>
                </c:pt>
              </c:numCache>
            </c:numRef>
          </c:xVal>
          <c:yVal>
            <c:numRef>
              <c:f>'Chart-3'!$F$8</c:f>
              <c:numCache>
                <c:formatCode>0.0\x</c:formatCode>
                <c:ptCount val="1"/>
                <c:pt idx="0">
                  <c:v>9.6579761413400078</c:v>
                </c:pt>
              </c:numCache>
            </c:numRef>
          </c:yVal>
          <c:smooth val="0"/>
          <c:extLst>
            <c:ext xmlns:c16="http://schemas.microsoft.com/office/drawing/2014/chart" uri="{C3380CC4-5D6E-409C-BE32-E72D297353CC}">
              <c16:uniqueId val="{00000003-E8E9-403D-BFDE-6297476E046C}"/>
            </c:ext>
          </c:extLst>
        </c:ser>
        <c:ser>
          <c:idx val="3"/>
          <c:order val="2"/>
          <c:tx>
            <c:strRef>
              <c:f>'Chart-3'!$D$10</c:f>
              <c:strCache>
                <c:ptCount val="1"/>
                <c:pt idx="0">
                  <c:v>Paycom</c:v>
                </c:pt>
              </c:strCache>
            </c:strRef>
          </c:tx>
          <c:spPr>
            <a:ln w="28575">
              <a:noFill/>
            </a:ln>
          </c:spPr>
          <c:marker>
            <c:symbol val="circle"/>
            <c:size val="7"/>
            <c:spPr>
              <a:solidFill>
                <a:schemeClr val="tx2"/>
              </a:solidFill>
              <a:ln>
                <a:noFill/>
              </a:ln>
            </c:spPr>
          </c:marker>
          <c:xVal>
            <c:numRef>
              <c:f>'Chart-3'!$E$10</c:f>
              <c:numCache>
                <c:formatCode>0.0%</c:formatCode>
                <c:ptCount val="1"/>
                <c:pt idx="0">
                  <c:v>0.24589019292787295</c:v>
                </c:pt>
              </c:numCache>
            </c:numRef>
          </c:xVal>
          <c:yVal>
            <c:numRef>
              <c:f>'Chart-3'!$F$10</c:f>
              <c:numCache>
                <c:formatCode>0.0\x</c:formatCode>
                <c:ptCount val="1"/>
                <c:pt idx="0">
                  <c:v>15.69414159126493</c:v>
                </c:pt>
              </c:numCache>
            </c:numRef>
          </c:yVal>
          <c:smooth val="0"/>
          <c:extLst>
            <c:ext xmlns:c16="http://schemas.microsoft.com/office/drawing/2014/chart" uri="{C3380CC4-5D6E-409C-BE32-E72D297353CC}">
              <c16:uniqueId val="{00000005-E8E9-403D-BFDE-6297476E046C}"/>
            </c:ext>
          </c:extLst>
        </c:ser>
        <c:ser>
          <c:idx val="4"/>
          <c:order val="3"/>
          <c:tx>
            <c:strRef>
              <c:f>'Chart-3'!$D$11</c:f>
              <c:strCache>
                <c:ptCount val="1"/>
                <c:pt idx="0">
                  <c:v>Paylocity</c:v>
                </c:pt>
              </c:strCache>
            </c:strRef>
          </c:tx>
          <c:spPr>
            <a:ln w="28575">
              <a:noFill/>
            </a:ln>
          </c:spPr>
          <c:marker>
            <c:symbol val="circle"/>
            <c:size val="7"/>
            <c:spPr>
              <a:solidFill>
                <a:schemeClr val="tx2"/>
              </a:solidFill>
              <a:ln>
                <a:noFill/>
              </a:ln>
            </c:spPr>
          </c:marker>
          <c:xVal>
            <c:numRef>
              <c:f>'Chart-3'!$E$11</c:f>
              <c:numCache>
                <c:formatCode>0.0%</c:formatCode>
                <c:ptCount val="1"/>
                <c:pt idx="0">
                  <c:v>0.30961869146527765</c:v>
                </c:pt>
              </c:numCache>
            </c:numRef>
          </c:xVal>
          <c:yVal>
            <c:numRef>
              <c:f>'Chart-3'!$F$11</c:f>
              <c:numCache>
                <c:formatCode>0.0\x</c:formatCode>
                <c:ptCount val="1"/>
                <c:pt idx="0">
                  <c:v>12.103268447446967</c:v>
                </c:pt>
              </c:numCache>
            </c:numRef>
          </c:yVal>
          <c:smooth val="0"/>
          <c:extLst>
            <c:ext xmlns:c16="http://schemas.microsoft.com/office/drawing/2014/chart" uri="{C3380CC4-5D6E-409C-BE32-E72D297353CC}">
              <c16:uniqueId val="{00000007-E8E9-403D-BFDE-6297476E046C}"/>
            </c:ext>
          </c:extLst>
        </c:ser>
        <c:ser>
          <c:idx val="5"/>
          <c:order val="4"/>
          <c:tx>
            <c:strRef>
              <c:f>'Chart-8'!#REF!</c:f>
              <c:strCache>
                <c:ptCount val="1"/>
                <c:pt idx="0">
                  <c:v>#REF!</c:v>
                </c:pt>
              </c:strCache>
            </c:strRef>
          </c:tx>
          <c:spPr>
            <a:ln w="28575">
              <a:noFill/>
            </a:ln>
          </c:spPr>
          <c:marker>
            <c:symbol val="circle"/>
            <c:size val="7"/>
            <c:spPr>
              <a:solidFill>
                <a:srgbClr val="F9B149"/>
              </a:solidFill>
              <a:ln>
                <a:noFill/>
              </a:ln>
            </c:spPr>
          </c:marker>
          <c:dLbls>
            <c:dLbl>
              <c:idx val="0"/>
              <c:layout>
                <c:manualLayout>
                  <c:x val="-2.5172306888994612E-2"/>
                  <c:y val="-5.52290601725989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E8E9-403D-BFDE-6297476E046C}"/>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09-E8E9-403D-BFDE-6297476E046C}"/>
            </c:ext>
          </c:extLst>
        </c:ser>
        <c:ser>
          <c:idx val="6"/>
          <c:order val="5"/>
          <c:tx>
            <c:strRef>
              <c:f>'Chart-3'!$D$12</c:f>
              <c:strCache>
                <c:ptCount val="1"/>
                <c:pt idx="0">
                  <c:v>Ceridian HCM</c:v>
                </c:pt>
              </c:strCache>
            </c:strRef>
          </c:tx>
          <c:spPr>
            <a:ln w="28575">
              <a:noFill/>
            </a:ln>
          </c:spPr>
          <c:marker>
            <c:symbol val="circle"/>
            <c:size val="7"/>
            <c:spPr>
              <a:solidFill>
                <a:schemeClr val="tx2"/>
              </a:solidFill>
              <a:ln>
                <a:noFill/>
              </a:ln>
            </c:spPr>
          </c:marker>
          <c:xVal>
            <c:numRef>
              <c:f>'Chart-3'!$E$12</c:f>
              <c:numCache>
                <c:formatCode>0.0%</c:formatCode>
                <c:ptCount val="1"/>
                <c:pt idx="0">
                  <c:v>0.17796426479203276</c:v>
                </c:pt>
              </c:numCache>
            </c:numRef>
          </c:xVal>
          <c:yVal>
            <c:numRef>
              <c:f>'Chart-3'!$F$12</c:f>
              <c:numCache>
                <c:formatCode>0.0\x</c:formatCode>
                <c:ptCount val="1"/>
                <c:pt idx="0">
                  <c:v>9.1773287546903326</c:v>
                </c:pt>
              </c:numCache>
            </c:numRef>
          </c:yVal>
          <c:smooth val="0"/>
          <c:extLst>
            <c:ext xmlns:c16="http://schemas.microsoft.com/office/drawing/2014/chart" uri="{C3380CC4-5D6E-409C-BE32-E72D297353CC}">
              <c16:uniqueId val="{0000000B-E8E9-403D-BFDE-6297476E046C}"/>
            </c:ext>
          </c:extLst>
        </c:ser>
        <c:ser>
          <c:idx val="7"/>
          <c:order val="6"/>
          <c:tx>
            <c:strRef>
              <c:f>'Chart-3'!$D$13</c:f>
              <c:strCache>
                <c:ptCount val="1"/>
                <c:pt idx="0">
                  <c:v>SEEK Ltd</c:v>
                </c:pt>
              </c:strCache>
            </c:strRef>
          </c:tx>
          <c:spPr>
            <a:ln w="28575">
              <a:noFill/>
            </a:ln>
          </c:spPr>
          <c:marker>
            <c:symbol val="circle"/>
            <c:size val="7"/>
            <c:spPr>
              <a:solidFill>
                <a:schemeClr val="tx2"/>
              </a:solidFill>
              <a:ln>
                <a:noFill/>
              </a:ln>
            </c:spPr>
          </c:marker>
          <c:xVal>
            <c:numRef>
              <c:f>'Chart-3'!$E$13</c:f>
              <c:numCache>
                <c:formatCode>0.0%</c:formatCode>
                <c:ptCount val="1"/>
                <c:pt idx="0">
                  <c:v>0.40508687211282224</c:v>
                </c:pt>
              </c:numCache>
            </c:numRef>
          </c:xVal>
          <c:yVal>
            <c:numRef>
              <c:f>'Chart-3'!$F$13</c:f>
              <c:numCache>
                <c:formatCode>0.0\x</c:formatCode>
                <c:ptCount val="1"/>
                <c:pt idx="0">
                  <c:v>10.30076571891102</c:v>
                </c:pt>
              </c:numCache>
            </c:numRef>
          </c:yVal>
          <c:smooth val="0"/>
          <c:extLst>
            <c:ext xmlns:c16="http://schemas.microsoft.com/office/drawing/2014/chart" uri="{C3380CC4-5D6E-409C-BE32-E72D297353CC}">
              <c16:uniqueId val="{0000000D-E8E9-403D-BFDE-6297476E046C}"/>
            </c:ext>
          </c:extLst>
        </c:ser>
        <c:ser>
          <c:idx val="8"/>
          <c:order val="7"/>
          <c:tx>
            <c:strRef>
              <c:f>'Chart-3'!$D$14</c:f>
              <c:strCache>
                <c:ptCount val="1"/>
                <c:pt idx="0">
                  <c:v>Trinet</c:v>
                </c:pt>
              </c:strCache>
            </c:strRef>
          </c:tx>
          <c:spPr>
            <a:ln w="28575">
              <a:noFill/>
            </a:ln>
          </c:spPr>
          <c:marker>
            <c:symbol val="circle"/>
            <c:size val="7"/>
            <c:spPr>
              <a:solidFill>
                <a:schemeClr val="tx2"/>
              </a:solidFill>
              <a:ln>
                <a:noFill/>
              </a:ln>
            </c:spPr>
          </c:marker>
          <c:dLbls>
            <c:dLbl>
              <c:idx val="0"/>
              <c:layout>
                <c:manualLayout>
                  <c:x val="-7.5686379132397519E-4"/>
                  <c:y val="-1.607320472773602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E8E9-403D-BFDE-6297476E046C}"/>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'Chart-3'!$E$14</c:f>
              <c:numCache>
                <c:formatCode>0.0%</c:formatCode>
                <c:ptCount val="1"/>
                <c:pt idx="0">
                  <c:v>-0.74157488986784137</c:v>
                </c:pt>
              </c:numCache>
            </c:numRef>
          </c:xVal>
          <c:yVal>
            <c:numRef>
              <c:f>'Chart-3'!$F$14</c:f>
              <c:numCache>
                <c:formatCode>0.0\x</c:formatCode>
                <c:ptCount val="1"/>
                <c:pt idx="0">
                  <c:v>5.3547480929043259</c:v>
                </c:pt>
              </c:numCache>
            </c:numRef>
          </c:yVal>
          <c:smooth val="0"/>
          <c:extLst>
            <c:ext xmlns:c16="http://schemas.microsoft.com/office/drawing/2014/chart" uri="{C3380CC4-5D6E-409C-BE32-E72D297353CC}">
              <c16:uniqueId val="{0000000F-E8E9-403D-BFDE-6297476E046C}"/>
            </c:ext>
          </c:extLst>
        </c:ser>
        <c:ser>
          <c:idx val="9"/>
          <c:order val="8"/>
          <c:tx>
            <c:strRef>
              <c:f>'Chart-3'!$D$15</c:f>
              <c:strCache>
                <c:ptCount val="1"/>
                <c:pt idx="0">
                  <c:v>Healthequity</c:v>
                </c:pt>
              </c:strCache>
            </c:strRef>
          </c:tx>
          <c:spPr>
            <a:ln w="28575">
              <a:noFill/>
            </a:ln>
          </c:spPr>
          <c:marker>
            <c:symbol val="circle"/>
            <c:size val="7"/>
            <c:spPr>
              <a:solidFill>
                <a:schemeClr val="tx2"/>
              </a:solidFill>
              <a:ln>
                <a:noFill/>
              </a:ln>
            </c:spPr>
          </c:marker>
          <c:xVal>
            <c:numRef>
              <c:f>'Chart-3'!$E$15</c:f>
              <c:numCache>
                <c:formatCode>0.0%</c:formatCode>
                <c:ptCount val="1"/>
                <c:pt idx="0">
                  <c:v>9.0908009453364969E-2</c:v>
                </c:pt>
              </c:numCache>
            </c:numRef>
          </c:xVal>
          <c:yVal>
            <c:numRef>
              <c:f>'Chart-3'!$F$15</c:f>
              <c:numCache>
                <c:formatCode>0.0\x</c:formatCode>
                <c:ptCount val="1"/>
                <c:pt idx="0">
                  <c:v>7.8522979101939674</c:v>
                </c:pt>
              </c:numCache>
            </c:numRef>
          </c:yVal>
          <c:smooth val="0"/>
          <c:extLst>
            <c:ext xmlns:c16="http://schemas.microsoft.com/office/drawing/2014/chart" uri="{C3380CC4-5D6E-409C-BE32-E72D297353CC}">
              <c16:uniqueId val="{00000011-E8E9-403D-BFDE-6297476E046C}"/>
            </c:ext>
          </c:extLst>
        </c:ser>
        <c:ser>
          <c:idx val="10"/>
          <c:order val="9"/>
          <c:tx>
            <c:strRef>
              <c:f>'Chart-3'!$D$16</c:f>
              <c:strCache>
                <c:ptCount val="1"/>
                <c:pt idx="0">
                  <c:v>Insperity</c:v>
                </c:pt>
              </c:strCache>
            </c:strRef>
          </c:tx>
          <c:spPr>
            <a:ln w="28575">
              <a:noFill/>
            </a:ln>
          </c:spPr>
          <c:marker>
            <c:symbol val="circle"/>
            <c:size val="7"/>
            <c:spPr>
              <a:solidFill>
                <a:schemeClr val="tx2"/>
              </a:solidFill>
              <a:ln>
                <a:noFill/>
              </a:ln>
            </c:spPr>
          </c:marker>
          <c:xVal>
            <c:numRef>
              <c:f>'Chart-3'!$E$16</c:f>
              <c:numCache>
                <c:formatCode>0.0%</c:formatCode>
                <c:ptCount val="1"/>
                <c:pt idx="0">
                  <c:v>0.17553141218603407</c:v>
                </c:pt>
              </c:numCache>
            </c:numRef>
          </c:xVal>
          <c:yVal>
            <c:numRef>
              <c:f>'Chart-3'!$F$16</c:f>
              <c:numCache>
                <c:formatCode>0.0\x</c:formatCode>
                <c:ptCount val="1"/>
                <c:pt idx="0">
                  <c:v>0.63205294218268904</c:v>
                </c:pt>
              </c:numCache>
            </c:numRef>
          </c:yVal>
          <c:smooth val="0"/>
          <c:extLst>
            <c:ext xmlns:c16="http://schemas.microsoft.com/office/drawing/2014/chart" uri="{C3380CC4-5D6E-409C-BE32-E72D297353CC}">
              <c16:uniqueId val="{00000013-E8E9-403D-BFDE-6297476E046C}"/>
            </c:ext>
          </c:extLst>
        </c:ser>
        <c:ser>
          <c:idx val="11"/>
          <c:order val="10"/>
          <c:tx>
            <c:strRef>
              <c:f>'Chart-3'!$D$17</c:f>
              <c:strCache>
                <c:ptCount val="1"/>
                <c:pt idx="0">
                  <c:v>Upwork</c:v>
                </c:pt>
              </c:strCache>
            </c:strRef>
          </c:tx>
          <c:spPr>
            <a:ln w="28575">
              <a:noFill/>
            </a:ln>
          </c:spPr>
          <c:marker>
            <c:symbol val="circle"/>
            <c:size val="7"/>
            <c:spPr>
              <a:solidFill>
                <a:schemeClr val="tx2"/>
              </a:solidFill>
              <a:ln>
                <a:noFill/>
              </a:ln>
            </c:spPr>
          </c:marker>
          <c:xVal>
            <c:numRef>
              <c:f>'Chart-3'!$E$17</c:f>
              <c:numCache>
                <c:formatCode>0.0%</c:formatCode>
                <c:ptCount val="1"/>
                <c:pt idx="0">
                  <c:v>0.21917990759690276</c:v>
                </c:pt>
              </c:numCache>
            </c:numRef>
          </c:xVal>
          <c:yVal>
            <c:numRef>
              <c:f>'Chart-3'!$F$17</c:f>
              <c:numCache>
                <c:formatCode>0.0\x</c:formatCode>
                <c:ptCount val="1"/>
                <c:pt idx="0">
                  <c:v>4.7350197389885809</c:v>
                </c:pt>
              </c:numCache>
            </c:numRef>
          </c:yVal>
          <c:smooth val="0"/>
          <c:extLst>
            <c:ext xmlns:c16="http://schemas.microsoft.com/office/drawing/2014/chart" uri="{C3380CC4-5D6E-409C-BE32-E72D297353CC}">
              <c16:uniqueId val="{00000015-E8E9-403D-BFDE-6297476E046C}"/>
            </c:ext>
          </c:extLst>
        </c:ser>
        <c:ser>
          <c:idx val="12"/>
          <c:order val="11"/>
          <c:tx>
            <c:strRef>
              <c:f>'Chart-3'!$D$18</c:f>
              <c:strCache>
                <c:ptCount val="1"/>
                <c:pt idx="0">
                  <c:v>Fiverr</c:v>
                </c:pt>
              </c:strCache>
            </c:strRef>
          </c:tx>
          <c:spPr>
            <a:ln w="28575">
              <a:noFill/>
            </a:ln>
          </c:spPr>
          <c:marker>
            <c:symbol val="circle"/>
            <c:size val="7"/>
            <c:spPr>
              <a:solidFill>
                <a:schemeClr val="tx2"/>
              </a:solidFill>
              <a:ln>
                <a:noFill/>
              </a:ln>
            </c:spPr>
          </c:marker>
          <c:xVal>
            <c:numRef>
              <c:f>'Chart-3'!$E$18</c:f>
              <c:numCache>
                <c:formatCode>0.0%</c:formatCode>
                <c:ptCount val="1"/>
                <c:pt idx="0">
                  <c:v>0.27026963468632204</c:v>
                </c:pt>
              </c:numCache>
            </c:numRef>
          </c:xVal>
          <c:yVal>
            <c:numRef>
              <c:f>'Chart-3'!$F$18</c:f>
              <c:numCache>
                <c:formatCode>0.0\x</c:formatCode>
                <c:ptCount val="1"/>
                <c:pt idx="0">
                  <c:v>6.7267958350854649</c:v>
                </c:pt>
              </c:numCache>
            </c:numRef>
          </c:yVal>
          <c:smooth val="0"/>
          <c:extLst>
            <c:ext xmlns:c16="http://schemas.microsoft.com/office/drawing/2014/chart" uri="{C3380CC4-5D6E-409C-BE32-E72D297353CC}">
              <c16:uniqueId val="{00000017-E8E9-403D-BFDE-6297476E046C}"/>
            </c:ext>
          </c:extLst>
        </c:ser>
        <c:ser>
          <c:idx val="13"/>
          <c:order val="12"/>
          <c:tx>
            <c:strRef>
              <c:f>'Chart-3'!$D$19</c:f>
              <c:strCache>
                <c:ptCount val="1"/>
                <c:pt idx="0">
                  <c:v>GB Grp</c:v>
                </c:pt>
              </c:strCache>
            </c:strRef>
          </c:tx>
          <c:spPr>
            <a:ln w="28575">
              <a:noFill/>
            </a:ln>
          </c:spPr>
          <c:marker>
            <c:symbol val="circle"/>
            <c:size val="7"/>
            <c:spPr>
              <a:solidFill>
                <a:schemeClr val="tx2"/>
              </a:solidFill>
              <a:ln>
                <a:noFill/>
              </a:ln>
            </c:spPr>
          </c:marker>
          <c:xVal>
            <c:numRef>
              <c:f>'Chart-3'!$E$19</c:f>
              <c:numCache>
                <c:formatCode>0.0%</c:formatCode>
                <c:ptCount val="1"/>
                <c:pt idx="0">
                  <c:v>9.3197214408377915E-2</c:v>
                </c:pt>
              </c:numCache>
            </c:numRef>
          </c:xVal>
          <c:yVal>
            <c:numRef>
              <c:f>'Chart-3'!$F$19</c:f>
              <c:numCache>
                <c:formatCode>0.0\x</c:formatCode>
                <c:ptCount val="1"/>
                <c:pt idx="0">
                  <c:v>4.8524837124842373</c:v>
                </c:pt>
              </c:numCache>
            </c:numRef>
          </c:yVal>
          <c:smooth val="0"/>
          <c:extLst>
            <c:ext xmlns:c16="http://schemas.microsoft.com/office/drawing/2014/chart" uri="{C3380CC4-5D6E-409C-BE32-E72D297353CC}">
              <c16:uniqueId val="{00000019-E8E9-403D-BFDE-6297476E046C}"/>
            </c:ext>
          </c:extLst>
        </c:ser>
        <c:ser>
          <c:idx val="14"/>
          <c:order val="13"/>
          <c:tx>
            <c:strRef>
              <c:f>'Chart-3'!$D$20</c:f>
              <c:strCache>
                <c:ptCount val="1"/>
                <c:pt idx="0">
                  <c:v>Learning Tech</c:v>
                </c:pt>
              </c:strCache>
            </c:strRef>
          </c:tx>
          <c:spPr>
            <a:ln w="28575">
              <a:noFill/>
            </a:ln>
          </c:spPr>
          <c:marker>
            <c:symbol val="circle"/>
            <c:size val="7"/>
            <c:spPr>
              <a:solidFill>
                <a:schemeClr val="tx2"/>
              </a:solidFill>
              <a:ln>
                <a:noFill/>
              </a:ln>
            </c:spPr>
          </c:marker>
          <c:dLbls>
            <c:dLbl>
              <c:idx val="0"/>
              <c:layout>
                <c:manualLayout>
                  <c:x val="-2.4765909226456741E-2"/>
                  <c:y val="-3.53657285134835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E8E9-403D-BFDE-6297476E046C}"/>
                </c:ext>
              </c:extLst>
            </c:dLbl>
            <c:spPr>
              <a:noFill/>
              <a:ln w="25400">
                <a:noFill/>
              </a:ln>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'Chart-3'!$E$20</c:f>
              <c:numCache>
                <c:formatCode>0.0%</c:formatCode>
                <c:ptCount val="1"/>
                <c:pt idx="0">
                  <c:v>0.94599010970446229</c:v>
                </c:pt>
              </c:numCache>
            </c:numRef>
          </c:xVal>
          <c:yVal>
            <c:numRef>
              <c:f>'Chart-3'!$F$20</c:f>
              <c:numCache>
                <c:formatCode>0.0\x</c:formatCode>
                <c:ptCount val="1"/>
                <c:pt idx="0">
                  <c:v>2.2669121774452377</c:v>
                </c:pt>
              </c:numCache>
            </c:numRef>
          </c:yVal>
          <c:smooth val="0"/>
          <c:extLst>
            <c:ext xmlns:c16="http://schemas.microsoft.com/office/drawing/2014/chart" uri="{C3380CC4-5D6E-409C-BE32-E72D297353CC}">
              <c16:uniqueId val="{0000001B-E8E9-403D-BFDE-6297476E046C}"/>
            </c:ext>
          </c:extLst>
        </c:ser>
        <c:ser>
          <c:idx val="15"/>
          <c:order val="14"/>
          <c:tx>
            <c:strRef>
              <c:f>'Chart-3'!$D$21</c:f>
              <c:strCache>
                <c:ptCount val="1"/>
                <c:pt idx="0">
                  <c:v>Atoss</c:v>
                </c:pt>
              </c:strCache>
            </c:strRef>
          </c:tx>
          <c:spPr>
            <a:ln w="28575">
              <a:noFill/>
            </a:ln>
          </c:spPr>
          <c:marker>
            <c:symbol val="circle"/>
            <c:size val="7"/>
            <c:spPr>
              <a:solidFill>
                <a:schemeClr val="tx2"/>
              </a:solidFill>
              <a:ln>
                <a:noFill/>
              </a:ln>
            </c:spPr>
          </c:marker>
          <c:xVal>
            <c:numRef>
              <c:f>'Chart-3'!$E$21</c:f>
              <c:numCache>
                <c:formatCode>0.0%</c:formatCode>
                <c:ptCount val="1"/>
                <c:pt idx="0">
                  <c:v>5.6178052791482136E-2</c:v>
                </c:pt>
              </c:numCache>
            </c:numRef>
          </c:xVal>
          <c:yVal>
            <c:numRef>
              <c:f>'Chart-3'!$F$21</c:f>
              <c:numCache>
                <c:formatCode>0.0\x</c:formatCode>
                <c:ptCount val="1"/>
                <c:pt idx="0">
                  <c:v>12.591073125969025</c:v>
                </c:pt>
              </c:numCache>
            </c:numRef>
          </c:yVal>
          <c:smooth val="0"/>
          <c:extLst>
            <c:ext xmlns:c16="http://schemas.microsoft.com/office/drawing/2014/chart" uri="{C3380CC4-5D6E-409C-BE32-E72D297353CC}">
              <c16:uniqueId val="{0000001D-E8E9-403D-BFDE-6297476E046C}"/>
            </c:ext>
          </c:extLst>
        </c:ser>
        <c:ser>
          <c:idx val="16"/>
          <c:order val="15"/>
          <c:tx>
            <c:strRef>
              <c:f>'Chart-3'!$D$22</c:f>
              <c:strCache>
                <c:ptCount val="1"/>
                <c:pt idx="0">
                  <c:v>Benefitfocus</c:v>
                </c:pt>
              </c:strCache>
            </c:strRef>
          </c:tx>
          <c:spPr>
            <a:ln w="28575">
              <a:noFill/>
            </a:ln>
          </c:spPr>
          <c:marker>
            <c:symbol val="circle"/>
            <c:size val="7"/>
            <c:spPr>
              <a:solidFill>
                <a:schemeClr val="tx2"/>
              </a:solidFill>
              <a:ln>
                <a:noFill/>
              </a:ln>
            </c:spPr>
          </c:marker>
          <c:xVal>
            <c:numRef>
              <c:f>'Chart-3'!$E$22</c:f>
              <c:numCache>
                <c:formatCode>0.0%</c:formatCode>
                <c:ptCount val="1"/>
                <c:pt idx="0">
                  <c:v>-2.6974841978433695E-2</c:v>
                </c:pt>
              </c:numCache>
            </c:numRef>
          </c:xVal>
          <c:yVal>
            <c:numRef>
              <c:f>'Chart-3'!$F$22</c:f>
              <c:numCache>
                <c:formatCode>0.0\x</c:formatCode>
                <c:ptCount val="1"/>
                <c:pt idx="0">
                  <c:v>2.1302664062500001</c:v>
                </c:pt>
              </c:numCache>
            </c:numRef>
          </c:yVal>
          <c:smooth val="0"/>
          <c:extLst>
            <c:ext xmlns:c16="http://schemas.microsoft.com/office/drawing/2014/chart" uri="{C3380CC4-5D6E-409C-BE32-E72D297353CC}">
              <c16:uniqueId val="{0000001F-E8E9-403D-BFDE-6297476E046C}"/>
            </c:ext>
          </c:extLst>
        </c:ser>
        <c:ser>
          <c:idx val="17"/>
          <c:order val="16"/>
          <c:tx>
            <c:strRef>
              <c:f>'Chart-3'!$D$23</c:f>
              <c:strCache>
                <c:ptCount val="1"/>
                <c:pt idx="0">
                  <c:v>DHI Group</c:v>
                </c:pt>
              </c:strCache>
            </c:strRef>
          </c:tx>
          <c:spPr>
            <a:ln w="28575">
              <a:noFill/>
            </a:ln>
          </c:spPr>
          <c:marker>
            <c:symbol val="circle"/>
            <c:size val="7"/>
            <c:spPr>
              <a:solidFill>
                <a:schemeClr val="tx2"/>
              </a:solidFill>
              <a:ln>
                <a:noFill/>
              </a:ln>
            </c:spPr>
          </c:marker>
          <c:xVal>
            <c:numRef>
              <c:f>'Chart-3'!$E$23</c:f>
              <c:numCache>
                <c:formatCode>0.0%</c:formatCode>
                <c:ptCount val="1"/>
                <c:pt idx="0">
                  <c:v>0.14536750540019838</c:v>
                </c:pt>
              </c:numCache>
            </c:numRef>
          </c:xVal>
          <c:yVal>
            <c:numRef>
              <c:f>'Chart-3'!$F$23</c:f>
              <c:numCache>
                <c:formatCode>0.0\x</c:formatCode>
                <c:ptCount val="1"/>
                <c:pt idx="0">
                  <c:v>2.3638652035563195</c:v>
                </c:pt>
              </c:numCache>
            </c:numRef>
          </c:yVal>
          <c:smooth val="0"/>
          <c:extLst>
            <c:ext xmlns:c16="http://schemas.microsoft.com/office/drawing/2014/chart" uri="{C3380CC4-5D6E-409C-BE32-E72D297353CC}">
              <c16:uniqueId val="{00000021-E8E9-403D-BFDE-6297476E046C}"/>
            </c:ext>
          </c:extLst>
        </c:ser>
        <c:ser>
          <c:idx val="18"/>
          <c:order val="17"/>
          <c:tx>
            <c:strRef>
              <c:f>'Chart-8'!#REF!</c:f>
              <c:strCache>
                <c:ptCount val="1"/>
                <c:pt idx="0">
                  <c:v>#REF!</c:v>
                </c:pt>
              </c:strCache>
            </c:strRef>
          </c:tx>
          <c:spPr>
            <a:ln w="28575">
              <a:noFill/>
            </a:ln>
          </c:spPr>
          <c:marker>
            <c:symbol val="circle"/>
            <c:size val="7"/>
            <c:spPr>
              <a:solidFill>
                <a:srgbClr val="F9B149"/>
              </a:solidFill>
              <a:ln>
                <a:noFill/>
              </a:ln>
            </c:spPr>
          </c:marker>
          <c:dLbls>
            <c:dLbl>
              <c:idx val="0"/>
              <c:layout>
                <c:manualLayout>
                  <c:x val="-2.8254569821483479E-2"/>
                  <c:y val="-6.984861620428041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E8E9-403D-BFDE-6297476E046C}"/>
                </c:ext>
              </c:extLst>
            </c:dLbl>
            <c:spPr>
              <a:noFill/>
              <a:ln w="25400">
                <a:noFill/>
              </a:ln>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23-E8E9-403D-BFDE-6297476E046C}"/>
            </c:ext>
          </c:extLst>
        </c:ser>
        <c:ser>
          <c:idx val="19"/>
          <c:order val="18"/>
          <c:tx>
            <c:strRef>
              <c:f>'Chart-3'!$D$24</c:f>
              <c:strCache>
                <c:ptCount val="1"/>
                <c:pt idx="0">
                  <c:v>ReadyTech</c:v>
                </c:pt>
              </c:strCache>
            </c:strRef>
          </c:tx>
          <c:spPr>
            <a:ln w="28575">
              <a:noFill/>
            </a:ln>
          </c:spPr>
          <c:marker>
            <c:symbol val="circle"/>
            <c:size val="7"/>
            <c:spPr>
              <a:solidFill>
                <a:schemeClr val="tx2"/>
              </a:solidFill>
              <a:ln>
                <a:noFill/>
              </a:ln>
            </c:spPr>
          </c:marker>
          <c:xVal>
            <c:numRef>
              <c:f>'Chart-3'!$E$24</c:f>
              <c:numCache>
                <c:formatCode>0.0%</c:formatCode>
                <c:ptCount val="1"/>
                <c:pt idx="0">
                  <c:v>0.45794542536115568</c:v>
                </c:pt>
              </c:numCache>
            </c:numRef>
          </c:xVal>
          <c:yVal>
            <c:numRef>
              <c:f>'Chart-3'!$F$24</c:f>
              <c:numCache>
                <c:formatCode>0.0\x</c:formatCode>
                <c:ptCount val="1"/>
                <c:pt idx="0">
                  <c:v>4.6919867508581605</c:v>
                </c:pt>
              </c:numCache>
            </c:numRef>
          </c:yVal>
          <c:smooth val="0"/>
          <c:extLst>
            <c:ext xmlns:c16="http://schemas.microsoft.com/office/drawing/2014/chart" uri="{C3380CC4-5D6E-409C-BE32-E72D297353CC}">
              <c16:uniqueId val="{00000025-E8E9-403D-BFDE-6297476E046C}"/>
            </c:ext>
          </c:extLst>
        </c:ser>
        <c:ser>
          <c:idx val="20"/>
          <c:order val="19"/>
          <c:tx>
            <c:strRef>
              <c:f>'Chart-3'!$D$25</c:f>
              <c:strCache>
                <c:ptCount val="1"/>
                <c:pt idx="0">
                  <c:v>Freelancer</c:v>
                </c:pt>
              </c:strCache>
            </c:strRef>
          </c:tx>
          <c:spPr>
            <a:ln w="28575">
              <a:noFill/>
            </a:ln>
          </c:spPr>
          <c:marker>
            <c:symbol val="circle"/>
            <c:size val="7"/>
            <c:spPr>
              <a:solidFill>
                <a:srgbClr val="F9B149"/>
              </a:solidFill>
              <a:ln>
                <a:noFill/>
              </a:ln>
            </c:spPr>
          </c:marker>
          <c:dLbls>
            <c:dLbl>
              <c:idx val="0"/>
              <c:layout>
                <c:manualLayout>
                  <c:x val="4.8540224001439114E-3"/>
                  <c:y val="-4.9898705628544538E-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E8E9-403D-BFDE-6297476E046C}"/>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'Chart-3'!$E$25</c:f>
              <c:strCache>
                <c:ptCount val="1"/>
                <c:pt idx="0">
                  <c:v>NA</c:v>
                </c:pt>
              </c:strCache>
            </c:strRef>
          </c:xVal>
          <c:yVal>
            <c:numRef>
              <c:f>'Chart-3'!$F$25</c:f>
              <c:numCache>
                <c:formatCode>0.0\x</c:formatCode>
                <c:ptCount val="1"/>
              </c:numCache>
            </c:numRef>
          </c:yVal>
          <c:smooth val="0"/>
          <c:extLst>
            <c:ext xmlns:c16="http://schemas.microsoft.com/office/drawing/2014/chart" uri="{C3380CC4-5D6E-409C-BE32-E72D297353CC}">
              <c16:uniqueId val="{00000027-E8E9-403D-BFDE-6297476E046C}"/>
            </c:ext>
          </c:extLst>
        </c:ser>
        <c:ser>
          <c:idx val="33"/>
          <c:order val="20"/>
          <c:tx>
            <c:strRef>
              <c:f>'Chart-3'!$D$9</c:f>
              <c:strCache>
                <c:ptCount val="1"/>
                <c:pt idx="0">
                  <c:v>Paychex</c:v>
                </c:pt>
              </c:strCache>
            </c:strRef>
          </c:tx>
          <c:spPr>
            <a:ln w="28575">
              <a:noFill/>
            </a:ln>
          </c:spPr>
          <c:marker>
            <c:symbol val="circle"/>
            <c:size val="7"/>
            <c:spPr>
              <a:solidFill>
                <a:schemeClr val="tx2"/>
              </a:solidFill>
              <a:ln>
                <a:noFill/>
              </a:ln>
            </c:spPr>
          </c:marker>
          <c:xVal>
            <c:numRef>
              <c:f>'Chart-3'!$E$9</c:f>
              <c:numCache>
                <c:formatCode>0.0%</c:formatCode>
                <c:ptCount val="1"/>
                <c:pt idx="0">
                  <c:v>0.12627021297574426</c:v>
                </c:pt>
              </c:numCache>
            </c:numRef>
          </c:xVal>
          <c:yVal>
            <c:numRef>
              <c:f>'Chart-3'!$F$9</c:f>
              <c:numCache>
                <c:formatCode>0.0\x</c:formatCode>
                <c:ptCount val="1"/>
                <c:pt idx="0">
                  <c:v>10.330875091975138</c:v>
                </c:pt>
              </c:numCache>
            </c:numRef>
          </c:yVal>
          <c:smooth val="0"/>
          <c:extLst>
            <c:ext xmlns:c16="http://schemas.microsoft.com/office/drawing/2014/chart" uri="{C3380CC4-5D6E-409C-BE32-E72D297353CC}">
              <c16:uniqueId val="{00000029-E8E9-403D-BFDE-6297476E046C}"/>
            </c:ext>
          </c:extLst>
        </c:ser>
        <c:ser>
          <c:idx val="2"/>
          <c:order val="21"/>
          <c:tx>
            <c:strRef>
              <c:f>'Chart-3'!$D$26</c:f>
              <c:strCache>
                <c:ptCount val="1"/>
                <c:pt idx="0">
                  <c:v>Limeade</c:v>
                </c:pt>
              </c:strCache>
            </c:strRef>
          </c:tx>
          <c:spPr>
            <a:ln w="28575">
              <a:solidFill>
                <a:schemeClr val="tx2">
                  <a:lumMod val="75000"/>
                </a:schemeClr>
              </a:solidFill>
            </a:ln>
          </c:spPr>
          <c:marker>
            <c:symbol val="circle"/>
            <c:size val="7"/>
            <c:spPr>
              <a:solidFill>
                <a:schemeClr val="tx2">
                  <a:lumMod val="75000"/>
                </a:schemeClr>
              </a:solidFill>
              <a:ln>
                <a:solidFill>
                  <a:schemeClr val="tx2">
                    <a:lumMod val="75000"/>
                  </a:schemeClr>
                </a:solidFill>
              </a:ln>
            </c:spPr>
          </c:marker>
          <c:xVal>
            <c:numRef>
              <c:f>'Chart-3'!$E$26</c:f>
              <c:numCache>
                <c:formatCode>0.0%</c:formatCode>
                <c:ptCount val="1"/>
                <c:pt idx="0">
                  <c:v>1.3352416841800219E-2</c:v>
                </c:pt>
              </c:numCache>
            </c:numRef>
          </c:xVal>
          <c:yVal>
            <c:numRef>
              <c:f>'Chart-3'!$F$26</c:f>
              <c:numCache>
                <c:formatCode>0.0\x</c:formatCode>
                <c:ptCount val="1"/>
                <c:pt idx="0">
                  <c:v>1.2879337779128599</c:v>
                </c:pt>
              </c:numCache>
            </c:numRef>
          </c:yVal>
          <c:smooth val="0"/>
          <c:extLst>
            <c:ext xmlns:c16="http://schemas.microsoft.com/office/drawing/2014/chart" uri="{C3380CC4-5D6E-409C-BE32-E72D297353CC}">
              <c16:uniqueId val="{0000002B-E8E9-403D-BFDE-6297476E046C}"/>
            </c:ext>
          </c:extLst>
        </c:ser>
        <c:ser>
          <c:idx val="21"/>
          <c:order val="22"/>
          <c:tx>
            <c:strRef>
              <c:f>'Chart-8'!#REF!</c:f>
              <c:strCache>
                <c:ptCount val="1"/>
                <c:pt idx="0">
                  <c:v>#REF!</c:v>
                </c:pt>
              </c:strCache>
            </c:strRef>
          </c:tx>
          <c:spPr>
            <a:ln w="28575">
              <a:solidFill>
                <a:srgbClr val="F9B149"/>
              </a:solidFill>
            </a:ln>
          </c:spPr>
          <c:marker>
            <c:symbol val="circle"/>
            <c:size val="7"/>
            <c:spPr>
              <a:solidFill>
                <a:srgbClr val="F9B149"/>
              </a:solidFill>
              <a:ln>
                <a:solidFill>
                  <a:srgbClr val="F9B149"/>
                </a:solidFill>
              </a:ln>
            </c:spPr>
          </c:marker>
          <c:dLbls>
            <c:dLbl>
              <c:idx val="0"/>
              <c:layout>
                <c:manualLayout>
                  <c:x val="-4.1256845956358056E-3"/>
                  <c:y val="0"/>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E8E9-403D-BFDE-6297476E046C}"/>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2D-E8E9-403D-BFDE-6297476E046C}"/>
            </c:ext>
          </c:extLst>
        </c:ser>
        <c:ser>
          <c:idx val="22"/>
          <c:order val="23"/>
          <c:tx>
            <c:strRef>
              <c:f>'Chart-3'!$D$27</c:f>
              <c:strCache>
                <c:ptCount val="1"/>
                <c:pt idx="0">
                  <c:v>PayGroup</c:v>
                </c:pt>
              </c:strCache>
            </c:strRef>
          </c:tx>
          <c:spPr>
            <a:ln w="28575">
              <a:noFill/>
            </a:ln>
          </c:spPr>
          <c:xVal>
            <c:strRef>
              <c:f>'Chart-3'!$E$27</c:f>
              <c:strCache>
                <c:ptCount val="1"/>
                <c:pt idx="0">
                  <c:v>NA</c:v>
                </c:pt>
              </c:strCache>
            </c:strRef>
          </c:xVal>
          <c:yVal>
            <c:numRef>
              <c:f>'Chart-3'!$G$27</c:f>
              <c:numCache>
                <c:formatCode>General</c:formatCode>
                <c:ptCount val="1"/>
              </c:numCache>
            </c:numRef>
          </c:yVal>
          <c:smooth val="0"/>
          <c:extLst>
            <c:ext xmlns:c16="http://schemas.microsoft.com/office/drawing/2014/chart" uri="{C3380CC4-5D6E-409C-BE32-E72D297353CC}">
              <c16:uniqueId val="{0000002E-E8E9-403D-BFDE-6297476E046C}"/>
            </c:ext>
          </c:extLst>
        </c:ser>
        <c:ser>
          <c:idx val="23"/>
          <c:order val="24"/>
          <c:tx>
            <c:strRef>
              <c:f>'Chart-3'!$D$28</c:f>
              <c:strCache>
                <c:ptCount val="1"/>
                <c:pt idx="0">
                  <c:v>Dillistone</c:v>
                </c:pt>
              </c:strCache>
            </c:strRef>
          </c:tx>
          <c:spPr>
            <a:ln w="28575">
              <a:solidFill>
                <a:schemeClr val="tx2">
                  <a:lumMod val="75000"/>
                </a:schemeClr>
              </a:solidFill>
            </a:ln>
          </c:spPr>
          <c:marker>
            <c:spPr>
              <a:solidFill>
                <a:schemeClr val="tx2">
                  <a:lumMod val="75000"/>
                </a:schemeClr>
              </a:solidFill>
              <a:ln>
                <a:solidFill>
                  <a:schemeClr val="tx2">
                    <a:lumMod val="75000"/>
                  </a:schemeClr>
                </a:solidFill>
              </a:ln>
            </c:spPr>
          </c:marker>
          <c:xVal>
            <c:numRef>
              <c:f>'Chart-3'!$E$28</c:f>
              <c:numCache>
                <c:formatCode>0.0%</c:formatCode>
                <c:ptCount val="1"/>
                <c:pt idx="0">
                  <c:v>-7.6304232836775676E-2</c:v>
                </c:pt>
              </c:numCache>
            </c:numRef>
          </c:xVal>
          <c:yVal>
            <c:numRef>
              <c:f>'Chart-3'!$F$28</c:f>
              <c:numCache>
                <c:formatCode>0.0\x</c:formatCode>
                <c:ptCount val="1"/>
                <c:pt idx="0">
                  <c:v>0.85856166795168343</c:v>
                </c:pt>
              </c:numCache>
            </c:numRef>
          </c:yVal>
          <c:smooth val="0"/>
          <c:extLst>
            <c:ext xmlns:c16="http://schemas.microsoft.com/office/drawing/2014/chart" uri="{C3380CC4-5D6E-409C-BE32-E72D297353CC}">
              <c16:uniqueId val="{00000030-E8E9-403D-BFDE-6297476E046C}"/>
            </c:ext>
          </c:extLst>
        </c:ser>
        <c:dLbls>
          <c:showLegendKey val="0"/>
          <c:showVal val="0"/>
          <c:showCatName val="0"/>
          <c:showSerName val="0"/>
          <c:showPercent val="0"/>
          <c:showBubbleSize val="0"/>
        </c:dLbls>
        <c:axId val="87382656"/>
        <c:axId val="87413120"/>
      </c:scatterChart>
      <c:valAx>
        <c:axId val="87382656"/>
        <c:scaling>
          <c:orientation val="minMax"/>
          <c:max val="0.60000000000000064"/>
          <c:min val="-0.1"/>
        </c:scaling>
        <c:delete val="0"/>
        <c:axPos val="b"/>
        <c:numFmt formatCode="0%" sourceLinked="0"/>
        <c:majorTickMark val="out"/>
        <c:minorTickMark val="none"/>
        <c:tickLblPos val="nextTo"/>
        <c:txPr>
          <a:bodyPr rot="0" vert="horz"/>
          <a:lstStyle/>
          <a:p>
            <a:pPr>
              <a:defRPr>
                <a:solidFill>
                  <a:schemeClr val="accent1"/>
                </a:solidFill>
              </a:defRPr>
            </a:pPr>
            <a:endParaRPr lang="en-US"/>
          </a:p>
        </c:txPr>
        <c:crossAx val="87413120"/>
        <c:crossesAt val="-2"/>
        <c:crossBetween val="midCat"/>
      </c:valAx>
      <c:valAx>
        <c:axId val="87413120"/>
        <c:scaling>
          <c:orientation val="minMax"/>
          <c:max val="30"/>
        </c:scaling>
        <c:delete val="0"/>
        <c:axPos val="l"/>
        <c:numFmt formatCode="0.0\x" sourceLinked="1"/>
        <c:majorTickMark val="out"/>
        <c:minorTickMark val="none"/>
        <c:tickLblPos val="nextTo"/>
        <c:spPr>
          <a:noFill/>
        </c:spPr>
        <c:txPr>
          <a:bodyPr rot="0" vert="horz"/>
          <a:lstStyle/>
          <a:p>
            <a:pPr>
              <a:defRPr>
                <a:solidFill>
                  <a:schemeClr val="accent1"/>
                </a:solidFill>
              </a:defRPr>
            </a:pPr>
            <a:endParaRPr lang="en-US"/>
          </a:p>
        </c:txPr>
        <c:crossAx val="87382656"/>
        <c:crossesAt val="-3"/>
        <c:crossBetween val="midCat"/>
        <c:majorUnit val="5"/>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[HR Tech Quarterly Report Model Q1-22 - PAO.xlsx]Pivot_Type!Current_CBvDomestic</c:name>
    <c:fmtId val="36"/>
  </c:pivotSource>
  <c:chart>
    <c:title>
      <c:tx>
        <c:rich>
          <a:bodyPr rot="0" spcFirstLastPara="1" vertOverflow="ellipsis" vert="horz" wrap="square" anchor="ctr" anchorCtr="1"/>
          <a:lstStyle/>
          <a:p>
            <a:pPr algn="ctr" rtl="0">
              <a:defRPr lang="en-GB" sz="1400" b="1" i="0" u="none" strike="noStrike" kern="1200" spc="0" baseline="0" dirty="0" smtClean="0">
                <a:solidFill>
                  <a:srgbClr val="5F3058"/>
                </a:solidFill>
                <a:latin typeface="Arial" panose="020B0604020202020204" pitchFamily="34" charset="0"/>
                <a:ea typeface="+mn-ea"/>
                <a:cs typeface="Arial" panose="020B0604020202020204" pitchFamily="34" charset="0"/>
              </a:defRPr>
            </a:pPr>
            <a:r>
              <a:rPr lang="en-GB" sz="1400" b="1" i="0" u="none" strike="noStrike" kern="1200" spc="0" baseline="0" dirty="0">
                <a:solidFill>
                  <a:srgbClr val="5F3058"/>
                </a:solidFill>
                <a:latin typeface="Arial" panose="020B0604020202020204" pitchFamily="34" charset="0"/>
                <a:ea typeface="+mn-ea"/>
                <a:cs typeface="Arial" panose="020B0604020202020204" pitchFamily="34" charset="0"/>
              </a:rPr>
              <a:t>Deal by Type</a:t>
            </a:r>
          </a:p>
        </c:rich>
      </c:tx>
      <c:overlay val="0"/>
      <c:spPr>
        <a:noFill/>
        <a:ln>
          <a:noFill/>
        </a:ln>
        <a:effectLst/>
      </c:spPr>
      <c:txPr>
        <a:bodyPr rot="0" spcFirstLastPara="1" vertOverflow="ellipsis" vert="horz" wrap="square" anchor="ctr" anchorCtr="1"/>
        <a:lstStyle/>
        <a:p>
          <a:pPr algn="ctr" rtl="0">
            <a:defRPr lang="en-GB" sz="1400" b="1" i="0" u="none" strike="noStrike" kern="1200" spc="0" baseline="0" dirty="0" smtClean="0">
              <a:solidFill>
                <a:srgbClr val="5F3058"/>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pivotFmt>
      <c:pivotFmt>
        <c:idx val="18"/>
        <c:spPr>
          <a:solidFill>
            <a:schemeClr val="accent1"/>
          </a:solidFill>
          <a:ln>
            <a:noFill/>
          </a:ln>
          <a:effectLst/>
        </c:spPr>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5">
              <a:lumMod val="75000"/>
            </a:schemeClr>
          </a:solidFill>
          <a:ln>
            <a:noFill/>
          </a:ln>
          <a:effectLst/>
        </c:spPr>
      </c:pivotFmt>
      <c:pivotFmt>
        <c:idx val="21"/>
        <c:spPr>
          <a:solidFill>
            <a:schemeClr val="accent4"/>
          </a:solidFill>
          <a:ln>
            <a:noFill/>
          </a:ln>
          <a:effectLst/>
        </c:spPr>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4"/>
          </a:solidFill>
          <a:ln>
            <a:noFill/>
          </a:ln>
          <a:effectLst/>
        </c:spPr>
      </c:pivotFmt>
      <c:pivotFmt>
        <c:idx val="24"/>
        <c:spPr>
          <a:solidFill>
            <a:schemeClr val="accent5">
              <a:lumMod val="75000"/>
            </a:schemeClr>
          </a:solidFill>
          <a:ln>
            <a:noFill/>
          </a:ln>
          <a:effectLst/>
        </c:spPr>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4"/>
          </a:solidFill>
          <a:ln>
            <a:noFill/>
          </a:ln>
          <a:effectLst/>
        </c:spPr>
      </c:pivotFmt>
      <c:pivotFmt>
        <c:idx val="27"/>
        <c:spPr>
          <a:solidFill>
            <a:schemeClr val="accent5">
              <a:lumMod val="75000"/>
            </a:schemeClr>
          </a:solidFill>
          <a:ln>
            <a:noFill/>
          </a:ln>
          <a:effectLst/>
        </c:spPr>
      </c:pivotFmt>
    </c:pivotFmts>
    <c:plotArea>
      <c:layout>
        <c:manualLayout>
          <c:layoutTarget val="inner"/>
          <c:xMode val="edge"/>
          <c:yMode val="edge"/>
          <c:x val="0.22369552364960524"/>
          <c:y val="0.11953082753015651"/>
          <c:w val="0.57503552286650039"/>
          <c:h val="0.56459398096341951"/>
        </c:manualLayout>
      </c:layout>
      <c:pieChart>
        <c:varyColors val="1"/>
        <c:ser>
          <c:idx val="0"/>
          <c:order val="0"/>
          <c:tx>
            <c:strRef>
              <c:f>Pivot_Type!$B$5</c:f>
              <c:strCache>
                <c:ptCount val="1"/>
                <c:pt idx="0">
                  <c:v>Total</c:v>
                </c:pt>
              </c:strCache>
            </c:strRef>
          </c:tx>
          <c:dPt>
            <c:idx val="0"/>
            <c:bubble3D val="0"/>
            <c:spPr>
              <a:solidFill>
                <a:srgbClr val="5F2C58"/>
              </a:solidFill>
              <a:ln>
                <a:noFill/>
              </a:ln>
              <a:effectLst/>
            </c:spPr>
            <c:extLst>
              <c:ext xmlns:c16="http://schemas.microsoft.com/office/drawing/2014/chart" uri="{C3380CC4-5D6E-409C-BE32-E72D297353CC}">
                <c16:uniqueId val="{00000001-D0C7-43C1-9829-EE291D18D33C}"/>
              </c:ext>
            </c:extLst>
          </c:dPt>
          <c:dPt>
            <c:idx val="1"/>
            <c:bubble3D val="0"/>
            <c:spPr>
              <a:solidFill>
                <a:srgbClr val="B097AB"/>
              </a:solidFill>
              <a:ln>
                <a:noFill/>
              </a:ln>
              <a:effectLst/>
            </c:spPr>
            <c:extLst>
              <c:ext xmlns:c16="http://schemas.microsoft.com/office/drawing/2014/chart" uri="{C3380CC4-5D6E-409C-BE32-E72D297353CC}">
                <c16:uniqueId val="{00000003-D0C7-43C1-9829-EE291D18D33C}"/>
              </c:ext>
            </c:extLst>
          </c:dPt>
          <c:dLbls>
            <c:dLbl>
              <c:idx val="0"/>
              <c:layout>
                <c:manualLayout>
                  <c:x val="-0.18325074597210658"/>
                  <c:y val="-8.3277255550111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C7-43C1-9829-EE291D18D33C}"/>
                </c:ext>
              </c:extLst>
            </c:dLbl>
            <c:dLbl>
              <c:idx val="1"/>
              <c:layout>
                <c:manualLayout>
                  <c:x val="0.17128978989814136"/>
                  <c:y val="3.7204511386172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C7-43C1-9829-EE291D18D33C}"/>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Pivot_Type!$A$6:$A$8</c:f>
              <c:strCache>
                <c:ptCount val="2"/>
                <c:pt idx="0">
                  <c:v>Domestic</c:v>
                </c:pt>
                <c:pt idx="1">
                  <c:v>Cross-border</c:v>
                </c:pt>
              </c:strCache>
            </c:strRef>
          </c:cat>
          <c:val>
            <c:numRef>
              <c:f>Pivot_Type!$B$6:$B$8</c:f>
              <c:numCache>
                <c:formatCode>0%</c:formatCode>
                <c:ptCount val="2"/>
                <c:pt idx="0">
                  <c:v>0.62903225806451613</c:v>
                </c:pt>
                <c:pt idx="1">
                  <c:v>0.37096774193548387</c:v>
                </c:pt>
              </c:numCache>
            </c:numRef>
          </c:val>
          <c:extLst>
            <c:ext xmlns:c16="http://schemas.microsoft.com/office/drawing/2014/chart" uri="{C3380CC4-5D6E-409C-BE32-E72D297353CC}">
              <c16:uniqueId val="{00000004-D0C7-43C1-9829-EE291D18D33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9656569683551204"/>
          <c:y val="0.68818719113532589"/>
          <c:w val="0.41919765405080411"/>
          <c:h val="0.174620815691866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[HR Tech Quarterly Report Model Q1-22 - PAO.xlsx]Pivot_Subsector!Current_SubsectorSplit</c:name>
    <c:fmtId val="71"/>
  </c:pivotSource>
  <c:chart>
    <c:autoTitleDeleted val="1"/>
    <c:pivotFmts>
      <c:pivotFmt>
        <c:idx val="0"/>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pivotFmt>
      <c:pivotFmt>
        <c:idx val="35"/>
        <c:spPr>
          <a:solidFill>
            <a:schemeClr val="accent1"/>
          </a:solidFill>
          <a:ln w="3175">
            <a:solidFill>
              <a:schemeClr val="lt1"/>
            </a:solidFill>
          </a:ln>
          <a:effectLst/>
        </c:spPr>
        <c:dLbl>
          <c:idx val="0"/>
          <c:layout>
            <c:manualLayout>
              <c:x val="0.52594142584822168"/>
              <c:y val="-3.0935794613825064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3175">
            <a:solidFill>
              <a:schemeClr val="lt1"/>
            </a:solidFill>
          </a:ln>
          <a:effectLst/>
        </c:spPr>
        <c:dLbl>
          <c:idx val="0"/>
          <c:layout>
            <c:manualLayout>
              <c:x val="0.22134312011525611"/>
              <c:y val="-3.0935794613824626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AD362F"/>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rgbClr val="AB8611"/>
          </a:solidFill>
          <a:ln w="19050">
            <a:solidFill>
              <a:schemeClr val="lt1"/>
            </a:solidFill>
          </a:ln>
          <a:effectLst/>
        </c:spPr>
      </c:pivotFmt>
      <c:pivotFmt>
        <c:idx val="41"/>
        <c:spPr>
          <a:solidFill>
            <a:srgbClr val="4B6369"/>
          </a:solidFill>
          <a:ln w="19050">
            <a:solidFill>
              <a:schemeClr val="lt1"/>
            </a:solidFill>
          </a:ln>
          <a:effectLst/>
        </c:spPr>
      </c:pivotFmt>
      <c:pivotFmt>
        <c:idx val="42"/>
        <c:spPr>
          <a:solidFill>
            <a:schemeClr val="accent1"/>
          </a:solidFill>
          <a:ln w="3175">
            <a:solidFill>
              <a:schemeClr val="lt1"/>
            </a:solidFill>
          </a:ln>
          <a:effectLst/>
        </c:spPr>
        <c:dLbl>
          <c:idx val="0"/>
          <c:layout>
            <c:manualLayout>
              <c:x val="0.10645881489176866"/>
              <c:y val="3.0732550282271246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045275054717045E-2"/>
                  <c:h val="6.6298802790519584E-2"/>
                </c:manualLayout>
              </c15:layout>
            </c:ext>
          </c:extLst>
        </c:dLbl>
      </c:pivotFmt>
      <c:pivotFmt>
        <c:idx val="43"/>
        <c:spPr>
          <a:solidFill>
            <a:srgbClr val="951B8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3175">
            <a:solidFill>
              <a:schemeClr val="lt1"/>
            </a:solidFill>
          </a:ln>
          <a:effectLst/>
        </c:spPr>
        <c:dLbl>
          <c:idx val="0"/>
          <c:layout>
            <c:manualLayout>
              <c:x val="0.4678373201289277"/>
              <c:y val="9.3090922229995012E-5"/>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w="19050">
            <a:solidFill>
              <a:schemeClr val="lt1"/>
            </a:solidFill>
          </a:ln>
          <a:effectLst/>
        </c:spPr>
      </c:pivotFmt>
      <c:pivotFmt>
        <c:idx val="47"/>
        <c:spPr>
          <a:solidFill>
            <a:srgbClr val="587690"/>
          </a:solidFill>
          <a:ln w="19050">
            <a:solidFill>
              <a:schemeClr val="lt1"/>
            </a:solidFill>
          </a:ln>
          <a:effectLst/>
        </c:spPr>
      </c:pivotFmt>
      <c:pivotFmt>
        <c:idx val="48"/>
        <c:spPr>
          <a:solidFill>
            <a:schemeClr val="accent1"/>
          </a:solidFill>
          <a:ln w="3175">
            <a:solidFill>
              <a:schemeClr val="lt1"/>
            </a:solidFill>
          </a:ln>
          <a:effectLst/>
        </c:spPr>
      </c:pivotFmt>
      <c:pivotFmt>
        <c:idx val="49"/>
        <c:spPr>
          <a:solidFill>
            <a:schemeClr val="accent1"/>
          </a:solidFill>
          <a:ln w="19050">
            <a:solidFill>
              <a:schemeClr val="lt1"/>
            </a:solidFill>
          </a:ln>
          <a:effectLst/>
        </c:spPr>
      </c:pivotFmt>
      <c:pivotFmt>
        <c:idx val="50"/>
        <c:spPr>
          <a:solidFill>
            <a:schemeClr val="accent1"/>
          </a:solidFill>
          <a:ln w="3175">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3"/>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4"/>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5"/>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w="3175">
            <a:solidFill>
              <a:schemeClr val="lt1"/>
            </a:solidFill>
          </a:ln>
          <a:effectLst/>
        </c:spPr>
        <c:dLbl>
          <c:idx val="0"/>
          <c:layout>
            <c:manualLayout>
              <c:x val="0.10645881489176866"/>
              <c:y val="3.0732550282271246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045275054717045E-2"/>
                  <c:h val="6.6298802790519584E-2"/>
                </c:manualLayout>
              </c15:layout>
            </c:ext>
          </c:extLst>
        </c:dLbl>
      </c:pivotFmt>
      <c:pivotFmt>
        <c:idx val="58"/>
        <c:spPr>
          <a:solidFill>
            <a:schemeClr val="accent1"/>
          </a:solidFill>
          <a:ln w="3175">
            <a:solidFill>
              <a:schemeClr val="lt1"/>
            </a:solidFill>
          </a:ln>
          <a:effectLst/>
        </c:spPr>
        <c:dLbl>
          <c:idx val="0"/>
          <c:layout>
            <c:manualLayout>
              <c:x val="0.4678373201289277"/>
              <c:y val="9.3090922229995012E-5"/>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w="3175">
            <a:solidFill>
              <a:schemeClr val="lt1"/>
            </a:solidFill>
          </a:ln>
          <a:effectLst/>
        </c:spPr>
        <c:dLbl>
          <c:idx val="0"/>
          <c:layout>
            <c:manualLayout>
              <c:x val="0.52594142584822168"/>
              <c:y val="-3.0935794613825064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0"/>
        <c:spPr>
          <a:solidFill>
            <a:schemeClr val="accent1"/>
          </a:solidFill>
          <a:ln w="3175">
            <a:solidFill>
              <a:schemeClr val="lt1"/>
            </a:solidFill>
          </a:ln>
          <a:effectLst/>
        </c:spPr>
        <c:dLbl>
          <c:idx val="0"/>
          <c:layout>
            <c:manualLayout>
              <c:x val="0.22134312011525611"/>
              <c:y val="-3.0935794613824626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AD362F"/>
          </a:solidFill>
          <a:ln w="19050">
            <a:solidFill>
              <a:schemeClr val="lt1"/>
            </a:solidFill>
          </a:ln>
          <a:effectLst/>
        </c:spPr>
      </c:pivotFmt>
      <c:pivotFmt>
        <c:idx val="63"/>
        <c:spPr>
          <a:solidFill>
            <a:srgbClr val="951B81"/>
          </a:solidFill>
          <a:ln w="19050">
            <a:solidFill>
              <a:schemeClr val="lt1"/>
            </a:solidFill>
          </a:ln>
          <a:effectLst/>
        </c:spPr>
      </c:pivotFmt>
      <c:pivotFmt>
        <c:idx val="64"/>
        <c:spPr>
          <a:solidFill>
            <a:srgbClr val="587690"/>
          </a:solidFill>
          <a:ln w="19050">
            <a:solidFill>
              <a:schemeClr val="lt1"/>
            </a:solidFill>
          </a:ln>
          <a:effectLst/>
        </c:spPr>
      </c:pivotFmt>
      <c:pivotFmt>
        <c:idx val="65"/>
        <c:spPr>
          <a:solidFill>
            <a:srgbClr val="AB8611"/>
          </a:solidFill>
          <a:ln w="19050">
            <a:solidFill>
              <a:schemeClr val="lt1"/>
            </a:solidFill>
          </a:ln>
          <a:effectLst/>
        </c:spPr>
      </c:pivotFmt>
      <c:pivotFmt>
        <c:idx val="66"/>
        <c:spPr>
          <a:solidFill>
            <a:srgbClr val="4B6369"/>
          </a:solidFill>
          <a:ln w="19050">
            <a:solidFill>
              <a:schemeClr val="lt1"/>
            </a:solidFill>
          </a:ln>
          <a:effectLst/>
        </c:spPr>
      </c:pivotFmt>
      <c:pivotFmt>
        <c:idx val="67"/>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8"/>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w="3175">
            <a:solidFill>
              <a:schemeClr val="lt1"/>
            </a:solidFill>
          </a:ln>
          <a:effectLst/>
        </c:spPr>
        <c:dLbl>
          <c:idx val="0"/>
          <c:layout>
            <c:manualLayout>
              <c:x val="0.10645881489176866"/>
              <c:y val="3.0732550282271246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045275054717045E-2"/>
                  <c:h val="6.6298802790519584E-2"/>
                </c:manualLayout>
              </c15:layout>
            </c:ext>
          </c:extLst>
        </c:dLbl>
      </c:pivotFmt>
      <c:pivotFmt>
        <c:idx val="70"/>
        <c:spPr>
          <a:solidFill>
            <a:schemeClr val="accent1"/>
          </a:solidFill>
          <a:ln w="3175">
            <a:solidFill>
              <a:schemeClr val="lt1"/>
            </a:solidFill>
          </a:ln>
          <a:effectLst/>
        </c:spPr>
        <c:dLbl>
          <c:idx val="0"/>
          <c:layout>
            <c:manualLayout>
              <c:x val="0.4678373201289277"/>
              <c:y val="9.3090922229995012E-5"/>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1"/>
        <c:spPr>
          <a:solidFill>
            <a:schemeClr val="accent1"/>
          </a:solidFill>
          <a:ln w="3175">
            <a:solidFill>
              <a:schemeClr val="lt1"/>
            </a:solidFill>
          </a:ln>
          <a:effectLst/>
        </c:spPr>
        <c:dLbl>
          <c:idx val="0"/>
          <c:layout>
            <c:manualLayout>
              <c:x val="0.52594142584822168"/>
              <c:y val="-3.0935794613825064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2"/>
        <c:spPr>
          <a:solidFill>
            <a:schemeClr val="accent1"/>
          </a:solidFill>
          <a:ln w="3175">
            <a:solidFill>
              <a:schemeClr val="lt1"/>
            </a:solidFill>
          </a:ln>
          <a:effectLst/>
        </c:spPr>
        <c:dLbl>
          <c:idx val="0"/>
          <c:layout>
            <c:manualLayout>
              <c:x val="0.22134312011525611"/>
              <c:y val="-3.0935794613824626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AD362F"/>
          </a:solidFill>
          <a:ln w="19050">
            <a:solidFill>
              <a:schemeClr val="lt1"/>
            </a:solidFill>
          </a:ln>
          <a:effectLst/>
        </c:spPr>
      </c:pivotFmt>
      <c:pivotFmt>
        <c:idx val="75"/>
        <c:spPr>
          <a:solidFill>
            <a:srgbClr val="951B81"/>
          </a:solidFill>
          <a:ln w="19050">
            <a:solidFill>
              <a:schemeClr val="lt1"/>
            </a:solidFill>
          </a:ln>
          <a:effectLst/>
        </c:spPr>
      </c:pivotFmt>
      <c:pivotFmt>
        <c:idx val="76"/>
        <c:spPr>
          <a:solidFill>
            <a:srgbClr val="587690"/>
          </a:solidFill>
          <a:ln w="19050">
            <a:solidFill>
              <a:schemeClr val="lt1"/>
            </a:solidFill>
          </a:ln>
          <a:effectLst/>
        </c:spPr>
      </c:pivotFmt>
      <c:pivotFmt>
        <c:idx val="77"/>
        <c:spPr>
          <a:solidFill>
            <a:srgbClr val="AB8611"/>
          </a:solidFill>
          <a:ln w="19050">
            <a:solidFill>
              <a:schemeClr val="lt1"/>
            </a:solidFill>
          </a:ln>
          <a:effectLst/>
        </c:spPr>
      </c:pivotFmt>
      <c:pivotFmt>
        <c:idx val="78"/>
        <c:spPr>
          <a:solidFill>
            <a:srgbClr val="4B6369"/>
          </a:solidFill>
          <a:ln w="19050">
            <a:solidFill>
              <a:schemeClr val="lt1"/>
            </a:solidFill>
          </a:ln>
          <a:effectLst/>
        </c:spPr>
      </c:pivotFmt>
    </c:pivotFmts>
    <c:plotArea>
      <c:layout>
        <c:manualLayout>
          <c:layoutTarget val="inner"/>
          <c:xMode val="edge"/>
          <c:yMode val="edge"/>
          <c:x val="4.9184433634161966E-2"/>
          <c:y val="1.9781617284017859E-2"/>
          <c:w val="0.78370258656492298"/>
          <c:h val="0.98021838271598216"/>
        </c:manualLayout>
      </c:layout>
      <c:barChart>
        <c:barDir val="bar"/>
        <c:grouping val="stacked"/>
        <c:varyColors val="0"/>
        <c:ser>
          <c:idx val="0"/>
          <c:order val="0"/>
          <c:tx>
            <c:strRef>
              <c:f>Pivot_Subsector!$B$5</c:f>
              <c:strCache>
                <c:ptCount val="1"/>
                <c:pt idx="0">
                  <c:v>%</c:v>
                </c:pt>
              </c:strCache>
            </c:strRef>
          </c:tx>
          <c:spPr>
            <a:solidFill>
              <a:schemeClr val="accent1"/>
            </a:solidFill>
            <a:ln w="3175">
              <a:solidFill>
                <a:schemeClr val="lt1"/>
              </a:solidFill>
            </a:ln>
            <a:effectLst/>
          </c:spPr>
          <c:invertIfNegative val="0"/>
          <c:dPt>
            <c:idx val="0"/>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1-03F1-456B-9101-E881505B6D4F}"/>
              </c:ext>
            </c:extLst>
          </c:dPt>
          <c:dPt>
            <c:idx val="1"/>
            <c:invertIfNegative val="0"/>
            <c:bubble3D val="0"/>
            <c:extLst>
              <c:ext xmlns:c16="http://schemas.microsoft.com/office/drawing/2014/chart" uri="{C3380CC4-5D6E-409C-BE32-E72D297353CC}">
                <c16:uniqueId val="{00000003-03F1-456B-9101-E881505B6D4F}"/>
              </c:ext>
            </c:extLst>
          </c:dPt>
          <c:dPt>
            <c:idx val="2"/>
            <c:invertIfNegative val="0"/>
            <c:bubble3D val="0"/>
            <c:extLst>
              <c:ext xmlns:c16="http://schemas.microsoft.com/office/drawing/2014/chart" uri="{C3380CC4-5D6E-409C-BE32-E72D297353CC}">
                <c16:uniqueId val="{00000005-03F1-456B-9101-E881505B6D4F}"/>
              </c:ext>
            </c:extLst>
          </c:dPt>
          <c:dPt>
            <c:idx val="3"/>
            <c:invertIfNegative val="0"/>
            <c:bubble3D val="0"/>
            <c:extLst>
              <c:ext xmlns:c16="http://schemas.microsoft.com/office/drawing/2014/chart" uri="{C3380CC4-5D6E-409C-BE32-E72D297353CC}">
                <c16:uniqueId val="{00000007-03F1-456B-9101-E881505B6D4F}"/>
              </c:ext>
            </c:extLst>
          </c:dPt>
          <c:dPt>
            <c:idx val="4"/>
            <c:invertIfNegative val="0"/>
            <c:bubble3D val="0"/>
            <c:extLst>
              <c:ext xmlns:c16="http://schemas.microsoft.com/office/drawing/2014/chart" uri="{C3380CC4-5D6E-409C-BE32-E72D297353CC}">
                <c16:uniqueId val="{00000009-03F1-456B-9101-E881505B6D4F}"/>
              </c:ext>
            </c:extLst>
          </c:dPt>
          <c:dLbls>
            <c:dLbl>
              <c:idx val="0"/>
              <c:layout>
                <c:manualLayout>
                  <c:x val="9.3065413819196766E-2"/>
                  <c:y val="0"/>
                </c:manualLayout>
              </c:layout>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3212541818670429E-2"/>
                      <c:h val="7.1297101087957421E-2"/>
                    </c:manualLayout>
                  </c15:layout>
                </c:ext>
                <c:ext xmlns:c16="http://schemas.microsoft.com/office/drawing/2014/chart" uri="{C3380CC4-5D6E-409C-BE32-E72D297353CC}">
                  <c16:uniqueId val="{00000001-03F1-456B-9101-E881505B6D4F}"/>
                </c:ext>
              </c:extLst>
            </c:dLbl>
            <c:dLbl>
              <c:idx val="1"/>
              <c:layout>
                <c:manualLayout>
                  <c:x val="8.8768090707002506E-2"/>
                  <c:y val="3.0731416317603647E-3"/>
                </c:manualLayout>
              </c:layout>
              <c:numFmt formatCode="0%" sourceLinked="0"/>
              <c:spPr>
                <a:noFill/>
                <a:ln>
                  <a:noFill/>
                </a:ln>
                <a:effectLst/>
              </c:spPr>
              <c:txPr>
                <a:bodyPr rot="0" spcFirstLastPara="1" vertOverflow="ellipsis" vert="horz" wrap="square" lIns="38100" tIns="19050" rIns="38100" bIns="19050" anchor="ctr" anchorCtr="0">
                  <a:noAutofit/>
                </a:bodyPr>
                <a:lstStyle/>
                <a:p>
                  <a:pPr algn="ctr">
                    <a:defRPr lang="en-US"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0391020507355212E-2"/>
                      <c:h val="6.6298717114927325E-2"/>
                    </c:manualLayout>
                  </c15:layout>
                </c:ext>
                <c:ext xmlns:c16="http://schemas.microsoft.com/office/drawing/2014/chart" uri="{C3380CC4-5D6E-409C-BE32-E72D297353CC}">
                  <c16:uniqueId val="{00000003-03F1-456B-9101-E881505B6D4F}"/>
                </c:ext>
              </c:extLst>
            </c:dLbl>
            <c:dLbl>
              <c:idx val="2"/>
              <c:layout>
                <c:manualLayout>
                  <c:x val="0.3698578116987053"/>
                  <c:y val="9.3266817352363117E-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F1-456B-9101-E881505B6D4F}"/>
                </c:ext>
              </c:extLst>
            </c:dLbl>
            <c:dLbl>
              <c:idx val="3"/>
              <c:layout>
                <c:manualLayout>
                  <c:x val="0.41435345565640436"/>
                  <c:y val="-3.0935885878722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F1-456B-9101-E881505B6D4F}"/>
                </c:ext>
              </c:extLst>
            </c:dLbl>
            <c:dLbl>
              <c:idx val="4"/>
              <c:layout>
                <c:manualLayout>
                  <c:x val="0.17779656029849911"/>
                  <c:y val="-3.0935885878722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F1-456B-9101-E881505B6D4F}"/>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Pivot_Subsector!$A$6:$A$11</c:f>
              <c:strCache>
                <c:ptCount val="5"/>
                <c:pt idx="0">
                  <c:v>Compensation and Benefits</c:v>
                </c:pt>
                <c:pt idx="1">
                  <c:v>Performance Management</c:v>
                </c:pt>
                <c:pt idx="2">
                  <c:v>Talent Attraction</c:v>
                </c:pt>
                <c:pt idx="3">
                  <c:v>Talent Development</c:v>
                </c:pt>
                <c:pt idx="4">
                  <c:v>Workforce Management</c:v>
                </c:pt>
              </c:strCache>
            </c:strRef>
          </c:cat>
          <c:val>
            <c:numRef>
              <c:f>Pivot_Subsector!$B$6:$B$11</c:f>
              <c:numCache>
                <c:formatCode>General</c:formatCode>
                <c:ptCount val="5"/>
                <c:pt idx="0">
                  <c:v>6.4516129032258063E-2</c:v>
                </c:pt>
                <c:pt idx="1">
                  <c:v>6.4516129032258063E-2</c:v>
                </c:pt>
                <c:pt idx="2">
                  <c:v>0.33870967741935482</c:v>
                </c:pt>
                <c:pt idx="3">
                  <c:v>0.38709677419354838</c:v>
                </c:pt>
                <c:pt idx="4">
                  <c:v>0.14516129032258066</c:v>
                </c:pt>
              </c:numCache>
            </c:numRef>
          </c:val>
          <c:extLst>
            <c:ext xmlns:c16="http://schemas.microsoft.com/office/drawing/2014/chart" uri="{C3380CC4-5D6E-409C-BE32-E72D297353CC}">
              <c16:uniqueId val="{0000000A-03F1-456B-9101-E881505B6D4F}"/>
            </c:ext>
          </c:extLst>
        </c:ser>
        <c:dLbls>
          <c:showLegendKey val="0"/>
          <c:showVal val="0"/>
          <c:showCatName val="0"/>
          <c:showSerName val="0"/>
          <c:showPercent val="0"/>
          <c:showBubbleSize val="0"/>
        </c:dLbls>
        <c:gapWidth val="100"/>
        <c:overlap val="100"/>
        <c:axId val="1237489896"/>
        <c:axId val="1237483664"/>
      </c:barChart>
      <c:barChart>
        <c:barDir val="bar"/>
        <c:grouping val="stacked"/>
        <c:varyColors val="0"/>
        <c:ser>
          <c:idx val="1"/>
          <c:order val="1"/>
          <c:tx>
            <c:strRef>
              <c:f>Pivot_Subsector!$C$5</c:f>
              <c:strCache>
                <c:ptCount val="1"/>
                <c:pt idx="0">
                  <c:v>Count of Sector</c:v>
                </c:pt>
              </c:strCache>
            </c:strRef>
          </c:tx>
          <c:spPr>
            <a:solidFill>
              <a:schemeClr val="accent2"/>
            </a:solidFill>
            <a:ln w="19050">
              <a:solidFill>
                <a:schemeClr val="lt1"/>
              </a:solidFill>
            </a:ln>
            <a:effectLst/>
          </c:spPr>
          <c:invertIfNegative val="0"/>
          <c:dPt>
            <c:idx val="0"/>
            <c:invertIfNegative val="0"/>
            <c:bubble3D val="0"/>
            <c:spPr>
              <a:solidFill>
                <a:srgbClr val="AD362F"/>
              </a:solidFill>
              <a:ln w="19050">
                <a:solidFill>
                  <a:schemeClr val="lt1"/>
                </a:solidFill>
              </a:ln>
              <a:effectLst/>
            </c:spPr>
            <c:extLst>
              <c:ext xmlns:c16="http://schemas.microsoft.com/office/drawing/2014/chart" uri="{C3380CC4-5D6E-409C-BE32-E72D297353CC}">
                <c16:uniqueId val="{0000000C-03F1-456B-9101-E881505B6D4F}"/>
              </c:ext>
            </c:extLst>
          </c:dPt>
          <c:dPt>
            <c:idx val="1"/>
            <c:invertIfNegative val="0"/>
            <c:bubble3D val="0"/>
            <c:spPr>
              <a:solidFill>
                <a:srgbClr val="951B81"/>
              </a:solidFill>
              <a:ln w="19050">
                <a:solidFill>
                  <a:schemeClr val="lt1"/>
                </a:solidFill>
              </a:ln>
              <a:effectLst/>
            </c:spPr>
            <c:extLst>
              <c:ext xmlns:c16="http://schemas.microsoft.com/office/drawing/2014/chart" uri="{C3380CC4-5D6E-409C-BE32-E72D297353CC}">
                <c16:uniqueId val="{0000000E-03F1-456B-9101-E881505B6D4F}"/>
              </c:ext>
            </c:extLst>
          </c:dPt>
          <c:dPt>
            <c:idx val="2"/>
            <c:invertIfNegative val="0"/>
            <c:bubble3D val="0"/>
            <c:spPr>
              <a:solidFill>
                <a:srgbClr val="587690"/>
              </a:solidFill>
              <a:ln w="19050">
                <a:solidFill>
                  <a:schemeClr val="lt1"/>
                </a:solidFill>
              </a:ln>
              <a:effectLst/>
            </c:spPr>
            <c:extLst>
              <c:ext xmlns:c16="http://schemas.microsoft.com/office/drawing/2014/chart" uri="{C3380CC4-5D6E-409C-BE32-E72D297353CC}">
                <c16:uniqueId val="{00000010-03F1-456B-9101-E881505B6D4F}"/>
              </c:ext>
            </c:extLst>
          </c:dPt>
          <c:dPt>
            <c:idx val="3"/>
            <c:invertIfNegative val="0"/>
            <c:bubble3D val="0"/>
            <c:spPr>
              <a:solidFill>
                <a:srgbClr val="AB8611"/>
              </a:solidFill>
              <a:ln w="19050">
                <a:solidFill>
                  <a:schemeClr val="lt1"/>
                </a:solidFill>
              </a:ln>
              <a:effectLst/>
            </c:spPr>
            <c:extLst>
              <c:ext xmlns:c16="http://schemas.microsoft.com/office/drawing/2014/chart" uri="{C3380CC4-5D6E-409C-BE32-E72D297353CC}">
                <c16:uniqueId val="{00000012-03F1-456B-9101-E881505B6D4F}"/>
              </c:ext>
            </c:extLst>
          </c:dPt>
          <c:dPt>
            <c:idx val="4"/>
            <c:invertIfNegative val="0"/>
            <c:bubble3D val="0"/>
            <c:spPr>
              <a:solidFill>
                <a:srgbClr val="4B6369"/>
              </a:solidFill>
              <a:ln w="19050">
                <a:solidFill>
                  <a:schemeClr val="lt1"/>
                </a:solidFill>
              </a:ln>
              <a:effectLst/>
            </c:spPr>
            <c:extLst>
              <c:ext xmlns:c16="http://schemas.microsoft.com/office/drawing/2014/chart" uri="{C3380CC4-5D6E-409C-BE32-E72D297353CC}">
                <c16:uniqueId val="{00000014-03F1-456B-9101-E881505B6D4F}"/>
              </c:ext>
            </c:extLst>
          </c:dPt>
          <c:cat>
            <c:strRef>
              <c:f>Pivot_Subsector!$A$6:$A$11</c:f>
              <c:strCache>
                <c:ptCount val="5"/>
                <c:pt idx="0">
                  <c:v>Compensation and Benefits</c:v>
                </c:pt>
                <c:pt idx="1">
                  <c:v>Performance Management</c:v>
                </c:pt>
                <c:pt idx="2">
                  <c:v>Talent Attraction</c:v>
                </c:pt>
                <c:pt idx="3">
                  <c:v>Talent Development</c:v>
                </c:pt>
                <c:pt idx="4">
                  <c:v>Workforce Management</c:v>
                </c:pt>
              </c:strCache>
            </c:strRef>
          </c:cat>
          <c:val>
            <c:numRef>
              <c:f>Pivot_Subsector!$C$6:$C$11</c:f>
              <c:numCache>
                <c:formatCode>General</c:formatCode>
                <c:ptCount val="5"/>
                <c:pt idx="0">
                  <c:v>4</c:v>
                </c:pt>
                <c:pt idx="1">
                  <c:v>4</c:v>
                </c:pt>
                <c:pt idx="2">
                  <c:v>21</c:v>
                </c:pt>
                <c:pt idx="3">
                  <c:v>24</c:v>
                </c:pt>
                <c:pt idx="4">
                  <c:v>9</c:v>
                </c:pt>
              </c:numCache>
            </c:numRef>
          </c:val>
          <c:extLst>
            <c:ext xmlns:c16="http://schemas.microsoft.com/office/drawing/2014/chart" uri="{C3380CC4-5D6E-409C-BE32-E72D297353CC}">
              <c16:uniqueId val="{00000015-03F1-456B-9101-E881505B6D4F}"/>
            </c:ext>
          </c:extLst>
        </c:ser>
        <c:dLbls>
          <c:showLegendKey val="0"/>
          <c:showVal val="0"/>
          <c:showCatName val="0"/>
          <c:showSerName val="0"/>
          <c:showPercent val="0"/>
          <c:showBubbleSize val="0"/>
        </c:dLbls>
        <c:gapWidth val="100"/>
        <c:overlap val="100"/>
        <c:axId val="1242177888"/>
        <c:axId val="1242176904"/>
      </c:barChart>
      <c:valAx>
        <c:axId val="1237483664"/>
        <c:scaling>
          <c:orientation val="minMax"/>
        </c:scaling>
        <c:delete val="1"/>
        <c:axPos val="b"/>
        <c:numFmt formatCode="General" sourceLinked="1"/>
        <c:majorTickMark val="out"/>
        <c:minorTickMark val="none"/>
        <c:tickLblPos val="nextTo"/>
        <c:crossAx val="1237489896"/>
        <c:crosses val="autoZero"/>
        <c:crossBetween val="between"/>
      </c:valAx>
      <c:catAx>
        <c:axId val="1237489896"/>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000" b="0" i="0" u="none" strike="noStrike" kern="1200" baseline="0">
                <a:solidFill>
                  <a:srgbClr val="29265B"/>
                </a:solidFill>
                <a:latin typeface="+mn-lt"/>
                <a:ea typeface="+mn-ea"/>
                <a:cs typeface="Helvetica" panose="020B0604020202020204" pitchFamily="34" charset="0"/>
              </a:defRPr>
            </a:pPr>
            <a:endParaRPr lang="en-US"/>
          </a:p>
        </c:txPr>
        <c:crossAx val="1237483664"/>
        <c:crosses val="autoZero"/>
        <c:auto val="1"/>
        <c:lblAlgn val="ctr"/>
        <c:lblOffset val="100"/>
        <c:noMultiLvlLbl val="0"/>
      </c:catAx>
      <c:valAx>
        <c:axId val="1242176904"/>
        <c:scaling>
          <c:orientation val="minMax"/>
        </c:scaling>
        <c:delete val="0"/>
        <c:axPos val="t"/>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242177888"/>
        <c:crosses val="max"/>
        <c:crossBetween val="between"/>
      </c:valAx>
      <c:catAx>
        <c:axId val="1242177888"/>
        <c:scaling>
          <c:orientation val="minMax"/>
        </c:scaling>
        <c:delete val="1"/>
        <c:axPos val="l"/>
        <c:numFmt formatCode="General" sourceLinked="1"/>
        <c:majorTickMark val="out"/>
        <c:minorTickMark val="none"/>
        <c:tickLblPos val="nextTo"/>
        <c:crossAx val="124217690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[HR Tech Quarterly Report Model Q1-22 - PAO.xlsx]Pivot_BuyerType!Buyer_Type%</c:name>
    <c:fmtId val="48"/>
  </c:pivotSource>
  <c:chart>
    <c:title>
      <c:tx>
        <c:rich>
          <a:bodyPr rot="0" spcFirstLastPara="1" vertOverflow="ellipsis" vert="horz" wrap="square" anchor="ctr" anchorCtr="1"/>
          <a:lstStyle/>
          <a:p>
            <a:pPr>
              <a:defRPr lang="en-US" sz="1400" b="1" i="0" u="none" strike="noStrike" kern="1200" spc="0" baseline="0" dirty="0">
                <a:solidFill>
                  <a:srgbClr val="5F3058"/>
                </a:solidFill>
                <a:latin typeface="Arial" panose="020B0604020202020204" pitchFamily="34" charset="0"/>
                <a:ea typeface="+mn-ea"/>
                <a:cs typeface="Arial" panose="020B0604020202020204" pitchFamily="34" charset="0"/>
              </a:defRPr>
            </a:pPr>
            <a:r>
              <a:rPr lang="en-US" sz="1400" b="1" i="0" u="none" strike="noStrike" kern="1200" spc="0" baseline="0" dirty="0">
                <a:solidFill>
                  <a:srgbClr val="5F3058"/>
                </a:solidFill>
                <a:latin typeface="Arial" panose="020B0604020202020204" pitchFamily="34" charset="0"/>
                <a:ea typeface="+mn-ea"/>
                <a:cs typeface="Arial" panose="020B0604020202020204" pitchFamily="34" charset="0"/>
              </a:rPr>
              <a:t>Deals Buyer Type</a:t>
            </a:r>
          </a:p>
        </c:rich>
      </c:tx>
      <c:overlay val="0"/>
      <c:spPr>
        <a:noFill/>
        <a:ln>
          <a:noFill/>
        </a:ln>
        <a:effectLst/>
      </c:spPr>
      <c:txPr>
        <a:bodyPr rot="0" spcFirstLastPara="1" vertOverflow="ellipsis" vert="horz" wrap="square" anchor="ctr" anchorCtr="1"/>
        <a:lstStyle/>
        <a:p>
          <a:pPr>
            <a:defRPr lang="en-US" sz="1400" b="1" i="0" u="none" strike="noStrike" kern="1200" spc="0" baseline="0" dirty="0">
              <a:solidFill>
                <a:srgbClr val="5F3058"/>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bg2"/>
          </a:solidFill>
          <a:ln w="19050">
            <a:solidFill>
              <a:schemeClr val="lt1"/>
            </a:solidFill>
          </a:ln>
          <a:effectLst/>
        </c:spPr>
      </c:pivotFmt>
      <c:pivotFmt>
        <c:idx val="8"/>
        <c:spPr>
          <a:solidFill>
            <a:schemeClr val="accent2"/>
          </a:solidFill>
          <a:ln w="19050">
            <a:solidFill>
              <a:schemeClr val="lt1"/>
            </a:solidFill>
          </a:ln>
          <a:effectLst/>
        </c:spPr>
      </c:pivotFmt>
      <c:pivotFmt>
        <c:idx val="9"/>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pivotFmt>
      <c:pivotFmt>
        <c:idx val="12"/>
        <c:spPr>
          <a:solidFill>
            <a:schemeClr val="bg2"/>
          </a:solidFill>
          <a:ln w="19050">
            <a:solidFill>
              <a:schemeClr val="lt1"/>
            </a:solidFill>
          </a:ln>
          <a:effectLst/>
        </c:spPr>
      </c:pivotFmt>
      <c:pivotFmt>
        <c:idx val="13"/>
        <c:spPr>
          <a:solidFill>
            <a:schemeClr val="accent2"/>
          </a:solidFill>
          <a:ln w="19050">
            <a:solidFill>
              <a:schemeClr val="lt1"/>
            </a:solidFill>
          </a:ln>
          <a:effectLst/>
        </c:spPr>
      </c:pivotFmt>
      <c:pivotFmt>
        <c:idx val="14"/>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pivotFmt>
      <c:pivotFmt>
        <c:idx val="17"/>
        <c:spPr>
          <a:solidFill>
            <a:schemeClr val="bg2"/>
          </a:solidFill>
          <a:ln w="19050">
            <a:solidFill>
              <a:schemeClr val="lt1"/>
            </a:solidFill>
          </a:ln>
          <a:effectLst/>
        </c:spPr>
      </c:pivotFmt>
      <c:pivotFmt>
        <c:idx val="18"/>
        <c:spPr>
          <a:solidFill>
            <a:schemeClr val="accent2"/>
          </a:solidFill>
          <a:ln w="19050">
            <a:solidFill>
              <a:schemeClr val="lt1"/>
            </a:solidFill>
          </a:ln>
          <a:effectLst/>
        </c:spPr>
      </c:pivotFmt>
      <c:pivotFmt>
        <c:idx val="19"/>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20463158122681141"/>
          <c:y val="0.10985793057164615"/>
          <c:w val="0.54653416391170651"/>
          <c:h val="0.58462700622114749"/>
        </c:manualLayout>
      </c:layout>
      <c:pieChart>
        <c:varyColors val="1"/>
        <c:ser>
          <c:idx val="0"/>
          <c:order val="0"/>
          <c:tx>
            <c:strRef>
              <c:f>Pivot_BuyerType!$B$17</c:f>
              <c:strCache>
                <c:ptCount val="1"/>
                <c:pt idx="0">
                  <c:v>Total</c:v>
                </c:pt>
              </c:strCache>
            </c:strRef>
          </c:tx>
          <c:dPt>
            <c:idx val="0"/>
            <c:bubble3D val="0"/>
            <c:spPr>
              <a:solidFill>
                <a:srgbClr val="472442"/>
              </a:solidFill>
              <a:ln w="19050">
                <a:solidFill>
                  <a:schemeClr val="lt1"/>
                </a:solidFill>
              </a:ln>
              <a:effectLst/>
            </c:spPr>
            <c:extLst>
              <c:ext xmlns:c16="http://schemas.microsoft.com/office/drawing/2014/chart" uri="{C3380CC4-5D6E-409C-BE32-E72D297353CC}">
                <c16:uniqueId val="{00000001-963E-4CA6-B0CA-D2EBDC63B8B2}"/>
              </c:ext>
            </c:extLst>
          </c:dPt>
          <c:dPt>
            <c:idx val="1"/>
            <c:bubble3D val="0"/>
            <c:spPr>
              <a:solidFill>
                <a:srgbClr val="5F2C58"/>
              </a:solidFill>
              <a:ln w="19050">
                <a:solidFill>
                  <a:schemeClr val="lt1"/>
                </a:solidFill>
              </a:ln>
              <a:effectLst/>
            </c:spPr>
            <c:extLst>
              <c:ext xmlns:c16="http://schemas.microsoft.com/office/drawing/2014/chart" uri="{C3380CC4-5D6E-409C-BE32-E72D297353CC}">
                <c16:uniqueId val="{00000003-963E-4CA6-B0CA-D2EBDC63B8B2}"/>
              </c:ext>
            </c:extLst>
          </c:dPt>
          <c:dPt>
            <c:idx val="2"/>
            <c:bubble3D val="0"/>
            <c:spPr>
              <a:solidFill>
                <a:srgbClr val="B097AB"/>
              </a:solidFill>
              <a:ln w="19050">
                <a:solidFill>
                  <a:schemeClr val="lt1"/>
                </a:solidFill>
              </a:ln>
              <a:effectLst/>
            </c:spPr>
            <c:extLst>
              <c:ext xmlns:c16="http://schemas.microsoft.com/office/drawing/2014/chart" uri="{C3380CC4-5D6E-409C-BE32-E72D297353CC}">
                <c16:uniqueId val="{00000005-963E-4CA6-B0CA-D2EBDC63B8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63E-4CA6-B0CA-D2EBDC63B8B2}"/>
              </c:ext>
            </c:extLst>
          </c:dPt>
          <c:dLbls>
            <c:dLbl>
              <c:idx val="0"/>
              <c:layout>
                <c:manualLayout>
                  <c:x val="-1.4492112873964784E-2"/>
                  <c:y val="9.5729488020502726E-2"/>
                </c:manualLayout>
              </c:layout>
              <c:spPr>
                <a:noFill/>
                <a:ln>
                  <a:noFill/>
                </a:ln>
                <a:effectLst/>
              </c:spPr>
              <c:txPr>
                <a:bodyPr rot="0" spcFirstLastPara="1" vertOverflow="ellipsis" vert="horz" wrap="square" lIns="38100" tIns="19050" rIns="38100" bIns="19050" anchor="ctr" anchorCtr="0">
                  <a:noAutofit/>
                </a:bodyPr>
                <a:lstStyle/>
                <a:p>
                  <a:pPr algn="ctr">
                    <a:defRPr lang="en-US"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866904146636061"/>
                      <c:h val="6.741694492979855E-2"/>
                    </c:manualLayout>
                  </c15:layout>
                </c:ext>
                <c:ext xmlns:c16="http://schemas.microsoft.com/office/drawing/2014/chart" uri="{C3380CC4-5D6E-409C-BE32-E72D297353CC}">
                  <c16:uniqueId val="{00000001-963E-4CA6-B0CA-D2EBDC63B8B2}"/>
                </c:ext>
              </c:extLst>
            </c:dLbl>
            <c:dLbl>
              <c:idx val="1"/>
              <c:layout>
                <c:manualLayout>
                  <c:x val="-0.15139678884734392"/>
                  <c:y val="-0.148758682083178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3E-4CA6-B0CA-D2EBDC63B8B2}"/>
                </c:ext>
              </c:extLst>
            </c:dLbl>
            <c:dLbl>
              <c:idx val="3"/>
              <c:delete val="1"/>
              <c:extLst>
                <c:ext xmlns:c15="http://schemas.microsoft.com/office/drawing/2012/chart" uri="{CE6537A1-D6FC-4f65-9D91-7224C49458BB}"/>
                <c:ext xmlns:c16="http://schemas.microsoft.com/office/drawing/2014/chart" uri="{C3380CC4-5D6E-409C-BE32-E72D297353CC}">
                  <c16:uniqueId val="{00000007-963E-4CA6-B0CA-D2EBDC63B8B2}"/>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Pivot_BuyerType!$A$18:$A$22</c:f>
              <c:strCache>
                <c:ptCount val="4"/>
                <c:pt idx="0">
                  <c:v>Financial Buyers</c:v>
                </c:pt>
                <c:pt idx="1">
                  <c:v>PE-backed Buyers</c:v>
                </c:pt>
                <c:pt idx="2">
                  <c:v>Strategic Buyers</c:v>
                </c:pt>
                <c:pt idx="3">
                  <c:v>(blank)</c:v>
                </c:pt>
              </c:strCache>
            </c:strRef>
          </c:cat>
          <c:val>
            <c:numRef>
              <c:f>Pivot_BuyerType!$B$18:$B$22</c:f>
              <c:numCache>
                <c:formatCode>0%</c:formatCode>
                <c:ptCount val="4"/>
                <c:pt idx="0">
                  <c:v>3.2258064516129031E-2</c:v>
                </c:pt>
                <c:pt idx="1">
                  <c:v>0.67741935483870963</c:v>
                </c:pt>
                <c:pt idx="2">
                  <c:v>0.29032258064516131</c:v>
                </c:pt>
                <c:pt idx="3">
                  <c:v>0</c:v>
                </c:pt>
              </c:numCache>
            </c:numRef>
          </c:val>
          <c:extLst>
            <c:ext xmlns:c16="http://schemas.microsoft.com/office/drawing/2014/chart" uri="{C3380CC4-5D6E-409C-BE32-E72D297353CC}">
              <c16:uniqueId val="{00000008-963E-4CA6-B0CA-D2EBDC63B8B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0.27706477645122635"/>
          <c:y val="0.70911719674198082"/>
          <c:w val="0.43521482673827155"/>
          <c:h val="0.15523656414550996"/>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914635406861058E-2"/>
          <c:y val="0.11481370094941835"/>
          <c:w val="0.87052910580270282"/>
          <c:h val="0.76486909043776941"/>
        </c:manualLayout>
      </c:layout>
      <c:lineChart>
        <c:grouping val="standard"/>
        <c:varyColors val="0"/>
        <c:ser>
          <c:idx val="0"/>
          <c:order val="0"/>
          <c:tx>
            <c:strRef>
              <c:f>'Chart-1'!$B$7:$B$14</c:f>
              <c:strCache>
                <c:ptCount val="8"/>
                <c:pt idx="0">
                  <c:v>Large Cap</c:v>
                </c:pt>
              </c:strCache>
            </c:strRef>
          </c:tx>
          <c:spPr>
            <a:ln w="19050">
              <a:solidFill>
                <a:schemeClr val="accent6"/>
              </a:solidFill>
            </a:ln>
          </c:spPr>
          <c:marker>
            <c:symbol val="circle"/>
            <c:size val="5"/>
            <c:spPr>
              <a:solidFill>
                <a:schemeClr val="accent6"/>
              </a:solidFill>
              <a:ln w="19050">
                <a:solidFill>
                  <a:schemeClr val="accent6"/>
                </a:solidFill>
              </a:ln>
            </c:spPr>
          </c:marker>
          <c:cat>
            <c:strRef>
              <c:f>'Chart-1'!$C$7:$C$29</c:f>
              <c:strCache>
                <c:ptCount val="23"/>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strCache>
            </c:strRef>
          </c:cat>
          <c:val>
            <c:numRef>
              <c:f>'Chart-1'!$D$7:$D$29</c:f>
              <c:numCache>
                <c:formatCode>#,##0.0</c:formatCode>
                <c:ptCount val="23"/>
                <c:pt idx="0">
                  <c:v>6.3719906384794189</c:v>
                </c:pt>
                <c:pt idx="1">
                  <c:v>5.8102313141589912</c:v>
                </c:pt>
                <c:pt idx="2">
                  <c:v>5.2599522655102282</c:v>
                </c:pt>
                <c:pt idx="3">
                  <c:v>6.1259950483421877</c:v>
                </c:pt>
                <c:pt idx="4">
                  <c:v>6.3348147108514246</c:v>
                </c:pt>
                <c:pt idx="5">
                  <c:v>6.7800930373898138</c:v>
                </c:pt>
                <c:pt idx="6">
                  <c:v>6.3216202757580184</c:v>
                </c:pt>
                <c:pt idx="7">
                  <c:v>7.0100871459605729</c:v>
                </c:pt>
                <c:pt idx="8">
                  <c:v>8.5149402625534591</c:v>
                </c:pt>
                <c:pt idx="9">
                  <c:v>6.7902369766023352</c:v>
                </c:pt>
                <c:pt idx="10">
                  <c:v>7.1365313288185792</c:v>
                </c:pt>
                <c:pt idx="11">
                  <c:v>7.9307513447513625</c:v>
                </c:pt>
                <c:pt idx="12">
                  <c:v>7.8</c:v>
                </c:pt>
                <c:pt idx="13" formatCode="0.0">
                  <c:v>8.8000000000000007</c:v>
                </c:pt>
                <c:pt idx="14" formatCode="0.0">
                  <c:v>6.2</c:v>
                </c:pt>
                <c:pt idx="15" formatCode="0.0">
                  <c:v>8.9</c:v>
                </c:pt>
                <c:pt idx="16" formatCode="0.0">
                  <c:v>9.6999999999999993</c:v>
                </c:pt>
                <c:pt idx="17" formatCode="0.0">
                  <c:v>12.8</c:v>
                </c:pt>
                <c:pt idx="18" formatCode="0.0">
                  <c:v>10.4</c:v>
                </c:pt>
                <c:pt idx="19" formatCode="0.0">
                  <c:v>11.2</c:v>
                </c:pt>
                <c:pt idx="20" formatCode="0.0">
                  <c:v>12</c:v>
                </c:pt>
                <c:pt idx="21" formatCode="0.0">
                  <c:v>11.2</c:v>
                </c:pt>
                <c:pt idx="22" formatCode="0.0">
                  <c:v>7.9</c:v>
                </c:pt>
              </c:numCache>
            </c:numRef>
          </c:val>
          <c:smooth val="0"/>
          <c:extLst>
            <c:ext xmlns:c16="http://schemas.microsoft.com/office/drawing/2014/chart" uri="{C3380CC4-5D6E-409C-BE32-E72D297353CC}">
              <c16:uniqueId val="{00000000-3BE8-4D4B-96B0-172F21CCF114}"/>
            </c:ext>
          </c:extLst>
        </c:ser>
        <c:ser>
          <c:idx val="1"/>
          <c:order val="1"/>
          <c:tx>
            <c:strRef>
              <c:f>'Chart-1'!$B$31:$B$37</c:f>
              <c:strCache>
                <c:ptCount val="7"/>
                <c:pt idx="0">
                  <c:v>Mid Cap</c:v>
                </c:pt>
              </c:strCache>
            </c:strRef>
          </c:tx>
          <c:spPr>
            <a:ln w="19050">
              <a:solidFill>
                <a:schemeClr val="accent3"/>
              </a:solidFill>
            </a:ln>
          </c:spPr>
          <c:marker>
            <c:symbol val="circle"/>
            <c:size val="5"/>
            <c:spPr>
              <a:solidFill>
                <a:schemeClr val="accent3"/>
              </a:solidFill>
              <a:ln w="19050">
                <a:solidFill>
                  <a:schemeClr val="accent3"/>
                </a:solidFill>
              </a:ln>
            </c:spPr>
          </c:marker>
          <c:cat>
            <c:strRef>
              <c:f>'Chart-1'!$C$7:$C$29</c:f>
              <c:strCache>
                <c:ptCount val="23"/>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strCache>
            </c:strRef>
          </c:cat>
          <c:val>
            <c:numRef>
              <c:f>'Chart-1'!$D$32:$D$54</c:f>
              <c:numCache>
                <c:formatCode>0.0</c:formatCode>
                <c:ptCount val="23"/>
                <c:pt idx="0">
                  <c:v>5.4063542841621448</c:v>
                </c:pt>
                <c:pt idx="1">
                  <c:v>3.2787363202127597</c:v>
                </c:pt>
                <c:pt idx="2" formatCode="#,##0.0">
                  <c:v>3.4339696814453449</c:v>
                </c:pt>
                <c:pt idx="3" formatCode="#,##0.0">
                  <c:v>4.2382934324015684</c:v>
                </c:pt>
                <c:pt idx="4" formatCode="#,##0.0">
                  <c:v>5.5075668068788763</c:v>
                </c:pt>
                <c:pt idx="5" formatCode="#,##0.0">
                  <c:v>5.6119993773567085</c:v>
                </c:pt>
                <c:pt idx="6" formatCode="#,##0.0">
                  <c:v>5.3874776546901826</c:v>
                </c:pt>
                <c:pt idx="7" formatCode="#,##0.0">
                  <c:v>6.1813987768901697</c:v>
                </c:pt>
                <c:pt idx="8" formatCode="#,##0.0">
                  <c:v>4.7966827957753564</c:v>
                </c:pt>
                <c:pt idx="9" formatCode="#,##0.0">
                  <c:v>5.2320219599403774</c:v>
                </c:pt>
                <c:pt idx="10" formatCode="#,##0.0">
                  <c:v>4.5186779179958831</c:v>
                </c:pt>
                <c:pt idx="11" formatCode="#,##0.0">
                  <c:v>6.0780228969686947</c:v>
                </c:pt>
                <c:pt idx="12" formatCode="#,##0.0">
                  <c:v>5</c:v>
                </c:pt>
                <c:pt idx="13" formatCode="#,##0.0">
                  <c:v>4.5</c:v>
                </c:pt>
                <c:pt idx="14" formatCode="#,##0.0">
                  <c:v>3.5</c:v>
                </c:pt>
                <c:pt idx="15">
                  <c:v>1.5</c:v>
                </c:pt>
                <c:pt idx="16">
                  <c:v>1.6</c:v>
                </c:pt>
                <c:pt idx="17">
                  <c:v>2.2999999999999998</c:v>
                </c:pt>
                <c:pt idx="18">
                  <c:v>2.1</c:v>
                </c:pt>
                <c:pt idx="19">
                  <c:v>2.1</c:v>
                </c:pt>
                <c:pt idx="20">
                  <c:v>4</c:v>
                </c:pt>
                <c:pt idx="21">
                  <c:v>3.9</c:v>
                </c:pt>
                <c:pt idx="22">
                  <c:v>3.1</c:v>
                </c:pt>
              </c:numCache>
            </c:numRef>
          </c:val>
          <c:smooth val="0"/>
          <c:extLst>
            <c:ext xmlns:c16="http://schemas.microsoft.com/office/drawing/2014/chart" uri="{C3380CC4-5D6E-409C-BE32-E72D297353CC}">
              <c16:uniqueId val="{00000001-3BE8-4D4B-96B0-172F21CCF114}"/>
            </c:ext>
          </c:extLst>
        </c:ser>
        <c:ser>
          <c:idx val="2"/>
          <c:order val="2"/>
          <c:tx>
            <c:strRef>
              <c:f>'Chart-1'!$B$56:$B$65</c:f>
              <c:strCache>
                <c:ptCount val="10"/>
                <c:pt idx="0">
                  <c:v>Small Cap</c:v>
                </c:pt>
              </c:strCache>
            </c:strRef>
          </c:tx>
          <c:spPr>
            <a:ln w="19050">
              <a:solidFill>
                <a:schemeClr val="accent2"/>
              </a:solidFill>
            </a:ln>
          </c:spPr>
          <c:marker>
            <c:symbol val="circle"/>
            <c:size val="5"/>
            <c:spPr>
              <a:solidFill>
                <a:schemeClr val="accent2"/>
              </a:solidFill>
              <a:ln w="19050">
                <a:solidFill>
                  <a:schemeClr val="accent2"/>
                </a:solidFill>
              </a:ln>
            </c:spPr>
          </c:marker>
          <c:cat>
            <c:strRef>
              <c:f>'Chart-1'!$C$7:$C$29</c:f>
              <c:strCache>
                <c:ptCount val="23"/>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strCache>
            </c:strRef>
          </c:cat>
          <c:val>
            <c:numRef>
              <c:f>'Chart-1'!$D$58:$D$80</c:f>
              <c:numCache>
                <c:formatCode>#,##0.0</c:formatCode>
                <c:ptCount val="23"/>
                <c:pt idx="0">
                  <c:v>1.9487829969356874</c:v>
                </c:pt>
                <c:pt idx="1">
                  <c:v>2.057464494627395</c:v>
                </c:pt>
                <c:pt idx="2">
                  <c:v>1.6471226332520854</c:v>
                </c:pt>
                <c:pt idx="3">
                  <c:v>0.96686619718309852</c:v>
                </c:pt>
                <c:pt idx="4">
                  <c:v>2.0838350176783562</c:v>
                </c:pt>
                <c:pt idx="5">
                  <c:v>2.2373812059543159</c:v>
                </c:pt>
                <c:pt idx="6">
                  <c:v>2.1001018182412108</c:v>
                </c:pt>
                <c:pt idx="7">
                  <c:v>1.706151379113596</c:v>
                </c:pt>
                <c:pt idx="8">
                  <c:v>1.966282824675895</c:v>
                </c:pt>
                <c:pt idx="9">
                  <c:v>0.77815479596540849</c:v>
                </c:pt>
                <c:pt idx="10">
                  <c:v>1.9384872616346847</c:v>
                </c:pt>
                <c:pt idx="11">
                  <c:v>0.9765502536225702</c:v>
                </c:pt>
                <c:pt idx="12">
                  <c:v>2.2999999999999998</c:v>
                </c:pt>
                <c:pt idx="13" formatCode="0.0">
                  <c:v>2.2999999999999998</c:v>
                </c:pt>
                <c:pt idx="14">
                  <c:v>1</c:v>
                </c:pt>
                <c:pt idx="15" formatCode="0.0">
                  <c:v>1.5</c:v>
                </c:pt>
                <c:pt idx="16" formatCode="0.0">
                  <c:v>2.6</c:v>
                </c:pt>
                <c:pt idx="17" formatCode="0.0">
                  <c:v>3</c:v>
                </c:pt>
                <c:pt idx="18" formatCode="0.0">
                  <c:v>2.5</c:v>
                </c:pt>
                <c:pt idx="19" formatCode="0.0">
                  <c:v>2.5</c:v>
                </c:pt>
                <c:pt idx="20" formatCode="0.0">
                  <c:v>1.6</c:v>
                </c:pt>
                <c:pt idx="21">
                  <c:v>0.9</c:v>
                </c:pt>
                <c:pt idx="22" formatCode="General">
                  <c:v>1.1000000000000001</c:v>
                </c:pt>
              </c:numCache>
            </c:numRef>
          </c:val>
          <c:smooth val="0"/>
          <c:extLst>
            <c:ext xmlns:c16="http://schemas.microsoft.com/office/drawing/2014/chart" uri="{C3380CC4-5D6E-409C-BE32-E72D297353CC}">
              <c16:uniqueId val="{00000002-3BE8-4D4B-96B0-172F21CCF114}"/>
            </c:ext>
          </c:extLst>
        </c:ser>
        <c:dLbls>
          <c:showLegendKey val="0"/>
          <c:showVal val="0"/>
          <c:showCatName val="0"/>
          <c:showSerName val="0"/>
          <c:showPercent val="0"/>
          <c:showBubbleSize val="0"/>
        </c:dLbls>
        <c:marker val="1"/>
        <c:smooth val="0"/>
        <c:axId val="84186624"/>
        <c:axId val="84180352"/>
      </c:lineChart>
      <c:catAx>
        <c:axId val="84186624"/>
        <c:scaling>
          <c:orientation val="minMax"/>
        </c:scaling>
        <c:delete val="0"/>
        <c:axPos val="b"/>
        <c:numFmt formatCode="General" sourceLinked="1"/>
        <c:majorTickMark val="out"/>
        <c:minorTickMark val="none"/>
        <c:tickLblPos val="nextTo"/>
        <c:txPr>
          <a:bodyPr rot="0" vert="horz"/>
          <a:lstStyle/>
          <a:p>
            <a:pPr>
              <a:defRPr sz="800"/>
            </a:pPr>
            <a:endParaRPr lang="en-US"/>
          </a:p>
        </c:txPr>
        <c:crossAx val="84180352"/>
        <c:crosses val="autoZero"/>
        <c:auto val="1"/>
        <c:lblAlgn val="ctr"/>
        <c:lblOffset val="100"/>
        <c:tickLblSkip val="2"/>
        <c:noMultiLvlLbl val="0"/>
      </c:catAx>
      <c:valAx>
        <c:axId val="84180352"/>
        <c:scaling>
          <c:orientation val="minMax"/>
          <c:min val="0"/>
        </c:scaling>
        <c:delete val="0"/>
        <c:axPos val="l"/>
        <c:numFmt formatCode="0.0\x" sourceLinked="0"/>
        <c:majorTickMark val="out"/>
        <c:minorTickMark val="none"/>
        <c:tickLblPos val="nextTo"/>
        <c:spPr>
          <a:ln>
            <a:solidFill>
              <a:schemeClr val="bg1">
                <a:lumMod val="75000"/>
              </a:schemeClr>
            </a:solidFill>
          </a:ln>
        </c:spPr>
        <c:txPr>
          <a:bodyPr rot="0" vert="horz"/>
          <a:lstStyle/>
          <a:p>
            <a:pPr>
              <a:defRPr sz="800"/>
            </a:pPr>
            <a:endParaRPr lang="en-US"/>
          </a:p>
        </c:txPr>
        <c:crossAx val="84186624"/>
        <c:crosses val="autoZero"/>
        <c:crossBetween val="midCat"/>
        <c:majorUnit val="2"/>
      </c:valAx>
    </c:plotArea>
    <c:legend>
      <c:legendPos val="l"/>
      <c:layout>
        <c:manualLayout>
          <c:xMode val="edge"/>
          <c:yMode val="edge"/>
          <c:x val="9.8580932921359526E-2"/>
          <c:y val="0.20440645150837627"/>
          <c:w val="0.21981212000398687"/>
          <c:h val="0.2231416674767506"/>
        </c:manualLayout>
      </c:layout>
      <c:overlay val="0"/>
    </c:legend>
    <c:plotVisOnly val="1"/>
    <c:dispBlanksAs val="gap"/>
    <c:showDLblsOverMax val="0"/>
  </c:chart>
  <c:spPr>
    <a:ln>
      <a:noFill/>
    </a:ln>
  </c:spPr>
  <c:txPr>
    <a:bodyPr/>
    <a:lstStyle/>
    <a:p>
      <a:pPr>
        <a:defRPr sz="800" b="0" i="0" u="none" strike="noStrike" baseline="0">
          <a:solidFill>
            <a:srgbClr val="000000"/>
          </a:solidFill>
          <a:latin typeface="+mn-lt"/>
          <a:ea typeface="Calibri"/>
          <a:cs typeface="Arial"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886180093117835E-2"/>
          <c:y val="0.11457855639792235"/>
          <c:w val="0.90799909011559721"/>
          <c:h val="0.66221602840355465"/>
        </c:manualLayout>
      </c:layout>
      <c:barChart>
        <c:barDir val="col"/>
        <c:grouping val="stacked"/>
        <c:varyColors val="0"/>
        <c:ser>
          <c:idx val="0"/>
          <c:order val="0"/>
          <c:tx>
            <c:strRef>
              <c:f>'Chart-8'!$G$6</c:f>
              <c:strCache>
                <c:ptCount val="1"/>
                <c:pt idx="0">
                  <c:v>Small Cap</c:v>
                </c:pt>
              </c:strCache>
            </c:strRef>
          </c:tx>
          <c:spPr>
            <a:solidFill>
              <a:schemeClr val="accent2"/>
            </a:solidFill>
          </c:spPr>
          <c:invertIfNegative val="0"/>
          <c:cat>
            <c:strRef>
              <c:f>'Chart-8'!$D$7:$D$11</c:f>
              <c:strCache>
                <c:ptCount val="5"/>
                <c:pt idx="0">
                  <c:v>0%-10%</c:v>
                </c:pt>
                <c:pt idx="1">
                  <c:v>10%-20%</c:v>
                </c:pt>
                <c:pt idx="2">
                  <c:v>20%-30%</c:v>
                </c:pt>
                <c:pt idx="3">
                  <c:v>30%-40%</c:v>
                </c:pt>
                <c:pt idx="4">
                  <c:v>40%-50%</c:v>
                </c:pt>
              </c:strCache>
            </c:strRef>
          </c:cat>
          <c:val>
            <c:numRef>
              <c:f>'Chart-8'!$G$7:$G$11</c:f>
              <c:numCache>
                <c:formatCode>General</c:formatCode>
                <c:ptCount val="5"/>
                <c:pt idx="0">
                  <c:v>0</c:v>
                </c:pt>
                <c:pt idx="1">
                  <c:v>1</c:v>
                </c:pt>
                <c:pt idx="2">
                  <c:v>0</c:v>
                </c:pt>
                <c:pt idx="3">
                  <c:v>0</c:v>
                </c:pt>
                <c:pt idx="4">
                  <c:v>0</c:v>
                </c:pt>
              </c:numCache>
            </c:numRef>
          </c:val>
          <c:extLst>
            <c:ext xmlns:c16="http://schemas.microsoft.com/office/drawing/2014/chart" uri="{C3380CC4-5D6E-409C-BE32-E72D297353CC}">
              <c16:uniqueId val="{00000000-0A83-4BF9-820B-D41E45B76225}"/>
            </c:ext>
          </c:extLst>
        </c:ser>
        <c:ser>
          <c:idx val="1"/>
          <c:order val="1"/>
          <c:tx>
            <c:strRef>
              <c:f>'Chart-8'!$F$6</c:f>
              <c:strCache>
                <c:ptCount val="1"/>
                <c:pt idx="0">
                  <c:v>Mid Cap</c:v>
                </c:pt>
              </c:strCache>
            </c:strRef>
          </c:tx>
          <c:spPr>
            <a:solidFill>
              <a:schemeClr val="accent3"/>
            </a:solidFill>
          </c:spPr>
          <c:invertIfNegative val="0"/>
          <c:cat>
            <c:strRef>
              <c:f>'Chart-8'!$D$7:$D$11</c:f>
              <c:strCache>
                <c:ptCount val="5"/>
                <c:pt idx="0">
                  <c:v>0%-10%</c:v>
                </c:pt>
                <c:pt idx="1">
                  <c:v>10%-20%</c:v>
                </c:pt>
                <c:pt idx="2">
                  <c:v>20%-30%</c:v>
                </c:pt>
                <c:pt idx="3">
                  <c:v>30%-40%</c:v>
                </c:pt>
                <c:pt idx="4">
                  <c:v>40%-50%</c:v>
                </c:pt>
              </c:strCache>
            </c:strRef>
          </c:cat>
          <c:val>
            <c:numRef>
              <c:f>'Chart-8'!$F$7:$F$11</c:f>
              <c:numCache>
                <c:formatCode>General</c:formatCode>
                <c:ptCount val="5"/>
                <c:pt idx="0">
                  <c:v>0</c:v>
                </c:pt>
                <c:pt idx="1">
                  <c:v>1</c:v>
                </c:pt>
                <c:pt idx="2">
                  <c:v>1</c:v>
                </c:pt>
                <c:pt idx="3">
                  <c:v>1</c:v>
                </c:pt>
                <c:pt idx="4">
                  <c:v>0</c:v>
                </c:pt>
              </c:numCache>
            </c:numRef>
          </c:val>
          <c:extLst>
            <c:ext xmlns:c16="http://schemas.microsoft.com/office/drawing/2014/chart" uri="{C3380CC4-5D6E-409C-BE32-E72D297353CC}">
              <c16:uniqueId val="{00000001-0A83-4BF9-820B-D41E45B76225}"/>
            </c:ext>
          </c:extLst>
        </c:ser>
        <c:ser>
          <c:idx val="2"/>
          <c:order val="2"/>
          <c:tx>
            <c:strRef>
              <c:f>'Chart-8'!$E$6</c:f>
              <c:strCache>
                <c:ptCount val="1"/>
                <c:pt idx="0">
                  <c:v>Large Cap</c:v>
                </c:pt>
              </c:strCache>
            </c:strRef>
          </c:tx>
          <c:spPr>
            <a:solidFill>
              <a:schemeClr val="accent6"/>
            </a:solidFill>
          </c:spPr>
          <c:invertIfNegative val="0"/>
          <c:cat>
            <c:strRef>
              <c:f>'Chart-8'!$D$7:$D$11</c:f>
              <c:strCache>
                <c:ptCount val="5"/>
                <c:pt idx="0">
                  <c:v>0%-10%</c:v>
                </c:pt>
                <c:pt idx="1">
                  <c:v>10%-20%</c:v>
                </c:pt>
                <c:pt idx="2">
                  <c:v>20%-30%</c:v>
                </c:pt>
                <c:pt idx="3">
                  <c:v>30%-40%</c:v>
                </c:pt>
                <c:pt idx="4">
                  <c:v>40%-50%</c:v>
                </c:pt>
              </c:strCache>
            </c:strRef>
          </c:cat>
          <c:val>
            <c:numRef>
              <c:f>'Chart-8'!$E$7:$E$11</c:f>
              <c:numCache>
                <c:formatCode>General</c:formatCode>
                <c:ptCount val="5"/>
                <c:pt idx="0">
                  <c:v>2</c:v>
                </c:pt>
                <c:pt idx="1">
                  <c:v>2</c:v>
                </c:pt>
                <c:pt idx="2">
                  <c:v>5</c:v>
                </c:pt>
                <c:pt idx="3">
                  <c:v>2</c:v>
                </c:pt>
                <c:pt idx="4">
                  <c:v>3</c:v>
                </c:pt>
              </c:numCache>
            </c:numRef>
          </c:val>
          <c:extLst>
            <c:ext xmlns:c16="http://schemas.microsoft.com/office/drawing/2014/chart" uri="{C3380CC4-5D6E-409C-BE32-E72D297353CC}">
              <c16:uniqueId val="{00000002-0A83-4BF9-820B-D41E45B76225}"/>
            </c:ext>
          </c:extLst>
        </c:ser>
        <c:dLbls>
          <c:showLegendKey val="0"/>
          <c:showVal val="0"/>
          <c:showCatName val="0"/>
          <c:showSerName val="0"/>
          <c:showPercent val="0"/>
          <c:showBubbleSize val="0"/>
        </c:dLbls>
        <c:gapWidth val="150"/>
        <c:overlap val="100"/>
        <c:axId val="47032576"/>
        <c:axId val="47038848"/>
      </c:barChart>
      <c:catAx>
        <c:axId val="47032576"/>
        <c:scaling>
          <c:orientation val="minMax"/>
        </c:scaling>
        <c:delete val="0"/>
        <c:axPos val="b"/>
        <c:title>
          <c:tx>
            <c:rich>
              <a:bodyPr/>
              <a:lstStyle/>
              <a:p>
                <a:pPr>
                  <a:defRPr lang="en-IN" sz="1000" b="0">
                    <a:solidFill>
                      <a:schemeClr val="accent1"/>
                    </a:solidFill>
                  </a:defRPr>
                </a:pPr>
                <a:r>
                  <a:rPr lang="en-US" sz="1000" b="0" dirty="0">
                    <a:solidFill>
                      <a:schemeClr val="accent1"/>
                    </a:solidFill>
                  </a:rPr>
                  <a:t>EBITDA Margin Range</a:t>
                </a:r>
              </a:p>
            </c:rich>
          </c:tx>
          <c:layout>
            <c:manualLayout>
              <c:xMode val="edge"/>
              <c:yMode val="edge"/>
              <c:x val="0.4081313411772895"/>
              <c:y val="0.8837635157246565"/>
            </c:manualLayout>
          </c:layout>
          <c:overlay val="0"/>
        </c:title>
        <c:numFmt formatCode="General" sourceLinked="1"/>
        <c:majorTickMark val="out"/>
        <c:minorTickMark val="none"/>
        <c:tickLblPos val="nextTo"/>
        <c:txPr>
          <a:bodyPr rot="0" vert="horz"/>
          <a:lstStyle/>
          <a:p>
            <a:pPr>
              <a:defRPr lang="en-IN" sz="1000" b="0"/>
            </a:pPr>
            <a:endParaRPr lang="en-US"/>
          </a:p>
        </c:txPr>
        <c:crossAx val="47038848"/>
        <c:crosses val="autoZero"/>
        <c:auto val="1"/>
        <c:lblAlgn val="ctr"/>
        <c:lblOffset val="100"/>
        <c:noMultiLvlLbl val="0"/>
      </c:catAx>
      <c:valAx>
        <c:axId val="47038848"/>
        <c:scaling>
          <c:orientation val="minMax"/>
          <c:min val="0"/>
        </c:scaling>
        <c:delete val="0"/>
        <c:axPos val="l"/>
        <c:numFmt formatCode="General" sourceLinked="1"/>
        <c:majorTickMark val="out"/>
        <c:minorTickMark val="none"/>
        <c:tickLblPos val="nextTo"/>
        <c:txPr>
          <a:bodyPr rot="0" vert="horz"/>
          <a:lstStyle/>
          <a:p>
            <a:pPr>
              <a:defRPr lang="en-IN" sz="1000" b="0"/>
            </a:pPr>
            <a:endParaRPr lang="en-US"/>
          </a:p>
        </c:txPr>
        <c:crossAx val="47032576"/>
        <c:crosses val="autoZero"/>
        <c:crossBetween val="between"/>
      </c:valAx>
      <c:spPr>
        <a:noFill/>
        <a:ln w="25400">
          <a:noFill/>
        </a:ln>
      </c:spPr>
    </c:plotArea>
    <c:legend>
      <c:legendPos val="r"/>
      <c:layout>
        <c:manualLayout>
          <c:xMode val="edge"/>
          <c:yMode val="edge"/>
          <c:x val="0.13126761053602476"/>
          <c:y val="0.1072784556510589"/>
          <c:w val="0.15571530615635071"/>
          <c:h val="0.20647627777443853"/>
        </c:manualLayout>
      </c:layout>
      <c:overlay val="0"/>
      <c:txPr>
        <a:bodyPr/>
        <a:lstStyle/>
        <a:p>
          <a:pPr>
            <a:defRPr lang="en-IN" sz="1000"/>
          </a:pPr>
          <a:endParaRPr lang="en-US"/>
        </a:p>
      </c:txPr>
    </c:legend>
    <c:plotVisOnly val="1"/>
    <c:dispBlanksAs val="gap"/>
    <c:showDLblsOverMax val="0"/>
  </c:chart>
  <c:spPr>
    <a:noFill/>
    <a:ln>
      <a:noFill/>
    </a:ln>
  </c:spPr>
  <c:txPr>
    <a:bodyPr/>
    <a:lstStyle/>
    <a:p>
      <a:pPr>
        <a:defRPr sz="900" b="0" i="0" u="none" strike="noStrike" baseline="0">
          <a:solidFill>
            <a:schemeClr val="tx1">
              <a:lumMod val="75000"/>
              <a:lumOff val="25000"/>
            </a:schemeClr>
          </a:solidFill>
          <a:latin typeface="Arial" pitchFamily="34" charset="0"/>
          <a:ea typeface="Calibri"/>
          <a:cs typeface="Arial"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84915181119792E-2"/>
          <c:y val="0.15781452923920838"/>
          <c:w val="0.90116873188305757"/>
          <c:h val="0.63840921268926398"/>
        </c:manualLayout>
      </c:layout>
      <c:barChart>
        <c:barDir val="col"/>
        <c:grouping val="stacked"/>
        <c:varyColors val="0"/>
        <c:ser>
          <c:idx val="2"/>
          <c:order val="0"/>
          <c:tx>
            <c:strRef>
              <c:f>'Chart-9'!$G$6</c:f>
              <c:strCache>
                <c:ptCount val="1"/>
                <c:pt idx="0">
                  <c:v>Small Cap</c:v>
                </c:pt>
              </c:strCache>
            </c:strRef>
          </c:tx>
          <c:spPr>
            <a:solidFill>
              <a:schemeClr val="accent2"/>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'Chart-9'!$G$7:$G$13</c:f>
              <c:numCache>
                <c:formatCode>General</c:formatCode>
                <c:ptCount val="7"/>
                <c:pt idx="0">
                  <c:v>0</c:v>
                </c:pt>
                <c:pt idx="1">
                  <c:v>1</c:v>
                </c:pt>
                <c:pt idx="2">
                  <c:v>1</c:v>
                </c:pt>
                <c:pt idx="3">
                  <c:v>0</c:v>
                </c:pt>
                <c:pt idx="4">
                  <c:v>0</c:v>
                </c:pt>
                <c:pt idx="5">
                  <c:v>0</c:v>
                </c:pt>
                <c:pt idx="6">
                  <c:v>0</c:v>
                </c:pt>
              </c:numCache>
            </c:numRef>
          </c:val>
          <c:extLst>
            <c:ext xmlns:c16="http://schemas.microsoft.com/office/drawing/2014/chart" uri="{C3380CC4-5D6E-409C-BE32-E72D297353CC}">
              <c16:uniqueId val="{00000000-7772-481F-BA8A-5D54E5347D06}"/>
            </c:ext>
          </c:extLst>
        </c:ser>
        <c:ser>
          <c:idx val="1"/>
          <c:order val="1"/>
          <c:tx>
            <c:strRef>
              <c:f>'Chart-9'!$F$6</c:f>
              <c:strCache>
                <c:ptCount val="1"/>
                <c:pt idx="0">
                  <c:v>Mid Cap</c:v>
                </c:pt>
              </c:strCache>
            </c:strRef>
          </c:tx>
          <c:spPr>
            <a:solidFill>
              <a:schemeClr val="accent3"/>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'Chart-9'!$F$7:$F$13</c:f>
              <c:numCache>
                <c:formatCode>General</c:formatCode>
                <c:ptCount val="7"/>
                <c:pt idx="0">
                  <c:v>0</c:v>
                </c:pt>
                <c:pt idx="1">
                  <c:v>1</c:v>
                </c:pt>
                <c:pt idx="2">
                  <c:v>0</c:v>
                </c:pt>
                <c:pt idx="3">
                  <c:v>1</c:v>
                </c:pt>
                <c:pt idx="4">
                  <c:v>0</c:v>
                </c:pt>
                <c:pt idx="5">
                  <c:v>0</c:v>
                </c:pt>
                <c:pt idx="6">
                  <c:v>1</c:v>
                </c:pt>
              </c:numCache>
            </c:numRef>
          </c:val>
          <c:extLst>
            <c:ext xmlns:c16="http://schemas.microsoft.com/office/drawing/2014/chart" uri="{C3380CC4-5D6E-409C-BE32-E72D297353CC}">
              <c16:uniqueId val="{00000001-7772-481F-BA8A-5D54E5347D06}"/>
            </c:ext>
          </c:extLst>
        </c:ser>
        <c:ser>
          <c:idx val="0"/>
          <c:order val="2"/>
          <c:tx>
            <c:strRef>
              <c:f>'Chart-9'!$E$6</c:f>
              <c:strCache>
                <c:ptCount val="1"/>
                <c:pt idx="0">
                  <c:v>Large Cap</c:v>
                </c:pt>
              </c:strCache>
            </c:strRef>
          </c:tx>
          <c:spPr>
            <a:solidFill>
              <a:schemeClr val="accent6"/>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'Chart-9'!$E$7:$E$13</c:f>
              <c:numCache>
                <c:formatCode>General</c:formatCode>
                <c:ptCount val="7"/>
                <c:pt idx="0">
                  <c:v>1</c:v>
                </c:pt>
                <c:pt idx="1">
                  <c:v>0</c:v>
                </c:pt>
                <c:pt idx="2">
                  <c:v>4</c:v>
                </c:pt>
                <c:pt idx="3">
                  <c:v>3</c:v>
                </c:pt>
                <c:pt idx="4">
                  <c:v>4</c:v>
                </c:pt>
                <c:pt idx="5">
                  <c:v>1</c:v>
                </c:pt>
                <c:pt idx="6">
                  <c:v>1</c:v>
                </c:pt>
              </c:numCache>
            </c:numRef>
          </c:val>
          <c:extLst>
            <c:ext xmlns:c16="http://schemas.microsoft.com/office/drawing/2014/chart" uri="{C3380CC4-5D6E-409C-BE32-E72D297353CC}">
              <c16:uniqueId val="{00000002-7772-481F-BA8A-5D54E5347D06}"/>
            </c:ext>
          </c:extLst>
        </c:ser>
        <c:dLbls>
          <c:showLegendKey val="0"/>
          <c:showVal val="0"/>
          <c:showCatName val="0"/>
          <c:showSerName val="0"/>
          <c:showPercent val="0"/>
          <c:showBubbleSize val="0"/>
        </c:dLbls>
        <c:gapWidth val="150"/>
        <c:overlap val="100"/>
        <c:axId val="77940992"/>
        <c:axId val="77959552"/>
      </c:barChart>
      <c:catAx>
        <c:axId val="77940992"/>
        <c:scaling>
          <c:orientation val="minMax"/>
        </c:scaling>
        <c:delete val="0"/>
        <c:axPos val="b"/>
        <c:title>
          <c:tx>
            <c:rich>
              <a:bodyPr/>
              <a:lstStyle/>
              <a:p>
                <a:pPr algn="r">
                  <a:defRPr lang="en-US" sz="1000" b="0" i="0" u="none" strike="noStrike" kern="1200" baseline="0">
                    <a:solidFill>
                      <a:schemeClr val="accent1"/>
                    </a:solidFill>
                    <a:latin typeface="Arial" pitchFamily="34" charset="0"/>
                    <a:ea typeface="Calibri"/>
                    <a:cs typeface="Arial" pitchFamily="34" charset="0"/>
                  </a:defRPr>
                </a:pPr>
                <a:r>
                  <a:rPr lang="en-US" sz="1000" b="0" i="0" u="none" strike="noStrike" kern="1200" baseline="0">
                    <a:solidFill>
                      <a:schemeClr val="accent1"/>
                    </a:solidFill>
                    <a:latin typeface="Arial" pitchFamily="34" charset="0"/>
                    <a:ea typeface="Calibri"/>
                    <a:cs typeface="Arial" pitchFamily="34" charset="0"/>
                  </a:rPr>
                  <a:t>Revenue Growth</a:t>
                </a:r>
              </a:p>
            </c:rich>
          </c:tx>
          <c:layout>
            <c:manualLayout>
              <c:xMode val="edge"/>
              <c:yMode val="edge"/>
              <c:x val="0.43321828361198439"/>
              <c:y val="0.90679878180626661"/>
            </c:manualLayout>
          </c:layout>
          <c:overlay val="0"/>
        </c:title>
        <c:numFmt formatCode="General" sourceLinked="1"/>
        <c:majorTickMark val="out"/>
        <c:minorTickMark val="none"/>
        <c:tickLblPos val="nextTo"/>
        <c:txPr>
          <a:bodyPr rot="0" vert="horz"/>
          <a:lstStyle/>
          <a:p>
            <a:pPr>
              <a:defRPr/>
            </a:pPr>
            <a:endParaRPr lang="en-US"/>
          </a:p>
        </c:txPr>
        <c:crossAx val="77959552"/>
        <c:crosses val="autoZero"/>
        <c:auto val="1"/>
        <c:lblAlgn val="ctr"/>
        <c:lblOffset val="100"/>
        <c:noMultiLvlLbl val="0"/>
      </c:catAx>
      <c:valAx>
        <c:axId val="77959552"/>
        <c:scaling>
          <c:orientation val="minMax"/>
        </c:scaling>
        <c:delete val="0"/>
        <c:axPos val="l"/>
        <c:numFmt formatCode="General" sourceLinked="1"/>
        <c:majorTickMark val="out"/>
        <c:minorTickMark val="none"/>
        <c:tickLblPos val="nextTo"/>
        <c:txPr>
          <a:bodyPr rot="0" vert="horz"/>
          <a:lstStyle/>
          <a:p>
            <a:pPr>
              <a:defRPr/>
            </a:pPr>
            <a:endParaRPr lang="en-US"/>
          </a:p>
        </c:txPr>
        <c:crossAx val="77940992"/>
        <c:crosses val="autoZero"/>
        <c:crossBetween val="between"/>
      </c:valAx>
      <c:spPr>
        <a:noFill/>
        <a:ln w="25400">
          <a:noFill/>
        </a:ln>
      </c:spPr>
    </c:plotArea>
    <c:legend>
      <c:legendPos val="r"/>
      <c:layout>
        <c:manualLayout>
          <c:xMode val="edge"/>
          <c:yMode val="edge"/>
          <c:x val="0.11781860600758239"/>
          <c:y val="0.15272709574380824"/>
          <c:w val="0.15833277250600086"/>
          <c:h val="0.20385617197089909"/>
        </c:manualLayout>
      </c:layout>
      <c:overlay val="0"/>
    </c:legend>
    <c:plotVisOnly val="1"/>
    <c:dispBlanksAs val="gap"/>
    <c:showDLblsOverMax val="0"/>
  </c:chart>
  <c:spPr>
    <a:noFill/>
    <a:ln>
      <a:noFill/>
    </a:ln>
  </c:spPr>
  <c:txPr>
    <a:bodyPr/>
    <a:lstStyle/>
    <a:p>
      <a:pPr>
        <a:defRPr sz="10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27433714208879E-2"/>
          <c:y val="2.9484022830479531E-2"/>
          <c:w val="0.91772891007483026"/>
          <c:h val="0.7507130358705163"/>
        </c:manualLayout>
      </c:layout>
      <c:lineChart>
        <c:grouping val="standard"/>
        <c:varyColors val="0"/>
        <c:ser>
          <c:idx val="0"/>
          <c:order val="0"/>
          <c:tx>
            <c:strRef>
              <c:f>'Relative Index'!$B$3</c:f>
              <c:strCache>
                <c:ptCount val="1"/>
                <c:pt idx="0">
                  <c:v>Goldenhill HRTech Index </c:v>
                </c:pt>
              </c:strCache>
            </c:strRef>
          </c:tx>
          <c:spPr>
            <a:ln w="25400" cap="rnd">
              <a:solidFill>
                <a:srgbClr val="5F3059"/>
              </a:solidFill>
              <a:round/>
            </a:ln>
            <a:effectLst/>
          </c:spPr>
          <c:marker>
            <c:symbol val="circle"/>
            <c:size val="5"/>
            <c:spPr>
              <a:solidFill>
                <a:srgbClr val="5F3059"/>
              </a:solidFill>
              <a:ln w="9525">
                <a:solidFill>
                  <a:srgbClr val="5F3059"/>
                </a:solidFill>
                <a:round/>
              </a:ln>
              <a:effectLst/>
            </c:spPr>
          </c:marker>
          <c:cat>
            <c:numRef>
              <c:f>'Relative Index'!$C$2:$X$2</c:f>
              <c:numCache>
                <c:formatCode>mmm\-yy</c:formatCode>
                <c:ptCount val="22"/>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numCache>
            </c:numRef>
          </c:cat>
          <c:val>
            <c:numRef>
              <c:f>'Relative Index'!$C$3:$X$3</c:f>
              <c:numCache>
                <c:formatCode>_(* #,##0.0000_);_(* \(#,##0.0000\);_(* "-"??_);_(@_)</c:formatCode>
                <c:ptCount val="22"/>
                <c:pt idx="0" formatCode="_(* #,##0_);_(* \(#,##0\);_(* &quot;-&quot;??_);_(@_)">
                  <c:v>100.00000000000001</c:v>
                </c:pt>
                <c:pt idx="1">
                  <c:v>104.24020615233353</c:v>
                </c:pt>
                <c:pt idx="2">
                  <c:v>107.78168645181051</c:v>
                </c:pt>
                <c:pt idx="3">
                  <c:v>115.14973848150031</c:v>
                </c:pt>
                <c:pt idx="4">
                  <c:v>122.90563574381666</c:v>
                </c:pt>
                <c:pt idx="5">
                  <c:v>128.03022976556016</c:v>
                </c:pt>
                <c:pt idx="6">
                  <c:v>142.33352808671026</c:v>
                </c:pt>
                <c:pt idx="7">
                  <c:v>163.67133263231685</c:v>
                </c:pt>
                <c:pt idx="8">
                  <c:v>147.74494845105531</c:v>
                </c:pt>
                <c:pt idx="9">
                  <c:v>182.38856220430338</c:v>
                </c:pt>
                <c:pt idx="10">
                  <c:v>192.58202640672334</c:v>
                </c:pt>
                <c:pt idx="11">
                  <c:v>180.92405161885395</c:v>
                </c:pt>
                <c:pt idx="12">
                  <c:v>193.29556600099738</c:v>
                </c:pt>
                <c:pt idx="13">
                  <c:v>146.64884666406923</c:v>
                </c:pt>
                <c:pt idx="14">
                  <c:v>188.57867774449014</c:v>
                </c:pt>
                <c:pt idx="15">
                  <c:v>194.42519331858819</c:v>
                </c:pt>
                <c:pt idx="16">
                  <c:v>241.91914228183057</c:v>
                </c:pt>
                <c:pt idx="17">
                  <c:v>242.34306866603356</c:v>
                </c:pt>
                <c:pt idx="18">
                  <c:v>252.77588796758155</c:v>
                </c:pt>
                <c:pt idx="19">
                  <c:v>273.45149409164225</c:v>
                </c:pt>
                <c:pt idx="20">
                  <c:v>294.09715303724408</c:v>
                </c:pt>
                <c:pt idx="21" formatCode="0.0000">
                  <c:v>267.6255542611139</c:v>
                </c:pt>
              </c:numCache>
            </c:numRef>
          </c:val>
          <c:smooth val="0"/>
          <c:extLst>
            <c:ext xmlns:c16="http://schemas.microsoft.com/office/drawing/2014/chart" uri="{C3380CC4-5D6E-409C-BE32-E72D297353CC}">
              <c16:uniqueId val="{00000000-18A4-46DF-8CAB-3977509901C1}"/>
            </c:ext>
          </c:extLst>
        </c:ser>
        <c:ser>
          <c:idx val="1"/>
          <c:order val="1"/>
          <c:tx>
            <c:strRef>
              <c:f>'Relative Index'!$B$4</c:f>
              <c:strCache>
                <c:ptCount val="1"/>
                <c:pt idx="0">
                  <c:v>Goldenill FinTech Index</c:v>
                </c:pt>
              </c:strCache>
            </c:strRef>
          </c:tx>
          <c:spPr>
            <a:ln w="25400" cap="rnd">
              <a:solidFill>
                <a:srgbClr val="365335"/>
              </a:solidFill>
              <a:round/>
            </a:ln>
            <a:effectLst/>
          </c:spPr>
          <c:marker>
            <c:symbol val="circle"/>
            <c:size val="5"/>
            <c:spPr>
              <a:solidFill>
                <a:srgbClr val="365335"/>
              </a:solidFill>
              <a:ln w="9525">
                <a:solidFill>
                  <a:srgbClr val="365335"/>
                </a:solidFill>
                <a:round/>
              </a:ln>
              <a:effectLst/>
            </c:spPr>
          </c:marker>
          <c:cat>
            <c:numRef>
              <c:f>'Relative Index'!$C$2:$X$2</c:f>
              <c:numCache>
                <c:formatCode>mmm\-yy</c:formatCode>
                <c:ptCount val="22"/>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numCache>
            </c:numRef>
          </c:cat>
          <c:val>
            <c:numRef>
              <c:f>'Relative Index'!$C$4:$X$4</c:f>
              <c:numCache>
                <c:formatCode>_(* #,##0.0000_);_(* \(#,##0.0000\);_(* "-"??_);_(@_)</c:formatCode>
                <c:ptCount val="22"/>
                <c:pt idx="0" formatCode="General">
                  <c:v>100</c:v>
                </c:pt>
                <c:pt idx="1">
                  <c:v>108.92243427956537</c:v>
                </c:pt>
                <c:pt idx="2">
                  <c:v>116.52246000461167</c:v>
                </c:pt>
                <c:pt idx="3">
                  <c:v>123.09222899683299</c:v>
                </c:pt>
                <c:pt idx="4">
                  <c:v>130.0418345722662</c:v>
                </c:pt>
                <c:pt idx="5">
                  <c:v>140.60282881393425</c:v>
                </c:pt>
                <c:pt idx="6">
                  <c:v>153.1455927819284</c:v>
                </c:pt>
                <c:pt idx="7">
                  <c:v>166.66567321975614</c:v>
                </c:pt>
                <c:pt idx="8">
                  <c:v>141.32148308029201</c:v>
                </c:pt>
                <c:pt idx="9">
                  <c:v>167.70455725469833</c:v>
                </c:pt>
                <c:pt idx="10">
                  <c:v>182.66822062678133</c:v>
                </c:pt>
                <c:pt idx="11">
                  <c:v>238.18961555173161</c:v>
                </c:pt>
                <c:pt idx="12">
                  <c:v>260.4229574077936</c:v>
                </c:pt>
                <c:pt idx="13">
                  <c:v>219.51900665243426</c:v>
                </c:pt>
                <c:pt idx="14">
                  <c:v>254.91191085330289</c:v>
                </c:pt>
                <c:pt idx="15">
                  <c:v>267.11121384572186</c:v>
                </c:pt>
                <c:pt idx="16">
                  <c:v>294.77237702565134</c:v>
                </c:pt>
                <c:pt idx="17">
                  <c:v>306.32701247507879</c:v>
                </c:pt>
                <c:pt idx="18">
                  <c:v>303.82359049490901</c:v>
                </c:pt>
                <c:pt idx="19">
                  <c:v>297.13972331457808</c:v>
                </c:pt>
                <c:pt idx="20">
                  <c:v>304.34296318024326</c:v>
                </c:pt>
                <c:pt idx="21" formatCode="0.0000">
                  <c:v>255.69293816106699</c:v>
                </c:pt>
              </c:numCache>
            </c:numRef>
          </c:val>
          <c:smooth val="0"/>
          <c:extLst>
            <c:ext xmlns:c16="http://schemas.microsoft.com/office/drawing/2014/chart" uri="{C3380CC4-5D6E-409C-BE32-E72D297353CC}">
              <c16:uniqueId val="{00000001-18A4-46DF-8CAB-3977509901C1}"/>
            </c:ext>
          </c:extLst>
        </c:ser>
        <c:ser>
          <c:idx val="2"/>
          <c:order val="2"/>
          <c:tx>
            <c:strRef>
              <c:f>'Relative Index'!$B$5</c:f>
              <c:strCache>
                <c:ptCount val="1"/>
                <c:pt idx="0">
                  <c:v>S&amp;P</c:v>
                </c:pt>
              </c:strCache>
            </c:strRef>
          </c:tx>
          <c:spPr>
            <a:ln w="25400" cap="rnd">
              <a:solidFill>
                <a:srgbClr val="AC362F"/>
              </a:solidFill>
              <a:round/>
            </a:ln>
            <a:effectLst/>
          </c:spPr>
          <c:marker>
            <c:symbol val="circle"/>
            <c:size val="5"/>
            <c:spPr>
              <a:solidFill>
                <a:srgbClr val="AC362F"/>
              </a:solidFill>
              <a:ln w="9525">
                <a:solidFill>
                  <a:srgbClr val="AC362F"/>
                </a:solidFill>
                <a:round/>
              </a:ln>
              <a:effectLst/>
            </c:spPr>
          </c:marker>
          <c:cat>
            <c:numRef>
              <c:f>'Relative Index'!$C$2:$X$2</c:f>
              <c:numCache>
                <c:formatCode>mmm\-yy</c:formatCode>
                <c:ptCount val="22"/>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numCache>
            </c:numRef>
          </c:cat>
          <c:val>
            <c:numRef>
              <c:f>'Relative Index'!$C$5:$X$5</c:f>
              <c:numCache>
                <c:formatCode>_(* #,##0.0000_);_(* \(#,##0.0000\);_(* "-"??_);_(@_)</c:formatCode>
                <c:ptCount val="22"/>
                <c:pt idx="0" formatCode="General">
                  <c:v>100</c:v>
                </c:pt>
                <c:pt idx="1">
                  <c:v>105.24130773222625</c:v>
                </c:pt>
                <c:pt idx="2">
                  <c:v>107.7322262584328</c:v>
                </c:pt>
                <c:pt idx="3">
                  <c:v>111.98754540736898</c:v>
                </c:pt>
                <c:pt idx="4">
                  <c:v>118.42241826673585</c:v>
                </c:pt>
                <c:pt idx="5">
                  <c:v>116.7618059159315</c:v>
                </c:pt>
                <c:pt idx="6">
                  <c:v>119.56408925791386</c:v>
                </c:pt>
                <c:pt idx="7">
                  <c:v>127.5557861961598</c:v>
                </c:pt>
                <c:pt idx="8">
                  <c:v>109.13336792942397</c:v>
                </c:pt>
                <c:pt idx="9">
                  <c:v>122.57394914374674</c:v>
                </c:pt>
                <c:pt idx="10">
                  <c:v>126.72548002075764</c:v>
                </c:pt>
                <c:pt idx="11">
                  <c:v>128.23040996367413</c:v>
                </c:pt>
                <c:pt idx="12">
                  <c:v>138.86870783601461</c:v>
                </c:pt>
                <c:pt idx="13">
                  <c:v>111.1572392319668</c:v>
                </c:pt>
                <c:pt idx="14">
                  <c:v>133.05656460819924</c:v>
                </c:pt>
                <c:pt idx="15">
                  <c:v>144.62895692786716</c:v>
                </c:pt>
                <c:pt idx="16">
                  <c:v>164.29683445770632</c:v>
                </c:pt>
                <c:pt idx="17">
                  <c:v>174.468085106383</c:v>
                </c:pt>
                <c:pt idx="18">
                  <c:v>188.47950181629477</c:v>
                </c:pt>
                <c:pt idx="19">
                  <c:v>189.62117280747279</c:v>
                </c:pt>
                <c:pt idx="20">
                  <c:v>209.44473274519979</c:v>
                </c:pt>
                <c:pt idx="21" formatCode="0.0000">
                  <c:v>198.70264660093403</c:v>
                </c:pt>
              </c:numCache>
            </c:numRef>
          </c:val>
          <c:smooth val="0"/>
          <c:extLst>
            <c:ext xmlns:c16="http://schemas.microsoft.com/office/drawing/2014/chart" uri="{C3380CC4-5D6E-409C-BE32-E72D297353CC}">
              <c16:uniqueId val="{00000002-18A4-46DF-8CAB-3977509901C1}"/>
            </c:ext>
          </c:extLst>
        </c:ser>
        <c:ser>
          <c:idx val="3"/>
          <c:order val="3"/>
          <c:tx>
            <c:strRef>
              <c:f>'Relative Index'!$B$6</c:f>
              <c:strCache>
                <c:ptCount val="1"/>
                <c:pt idx="0">
                  <c:v>NASDAQ </c:v>
                </c:pt>
              </c:strCache>
            </c:strRef>
          </c:tx>
          <c:spPr>
            <a:ln w="25400" cap="rnd">
              <a:solidFill>
                <a:srgbClr val="AB8611"/>
              </a:solidFill>
              <a:round/>
            </a:ln>
            <a:effectLst/>
          </c:spPr>
          <c:marker>
            <c:symbol val="circle"/>
            <c:size val="5"/>
            <c:spPr>
              <a:solidFill>
                <a:srgbClr val="AB8611"/>
              </a:solidFill>
              <a:ln w="9525">
                <a:solidFill>
                  <a:srgbClr val="AB8611"/>
                </a:solidFill>
                <a:round/>
              </a:ln>
              <a:effectLst/>
            </c:spPr>
          </c:marker>
          <c:cat>
            <c:numRef>
              <c:f>'Relative Index'!$C$2:$X$2</c:f>
              <c:numCache>
                <c:formatCode>mmm\-yy</c:formatCode>
                <c:ptCount val="22"/>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numCache>
            </c:numRef>
          </c:cat>
          <c:val>
            <c:numRef>
              <c:f>'Relative Index'!$C$6:$X$6</c:f>
              <c:numCache>
                <c:formatCode>_(* #,##0.0000_);_(* \(#,##0.0000\);_(* "-"??_);_(@_)</c:formatCode>
                <c:ptCount val="22"/>
                <c:pt idx="0" formatCode="General">
                  <c:v>100</c:v>
                </c:pt>
                <c:pt idx="1">
                  <c:v>104.2380522993688</c:v>
                </c:pt>
                <c:pt idx="2">
                  <c:v>106.67267808836789</c:v>
                </c:pt>
                <c:pt idx="3">
                  <c:v>116.59152389540128</c:v>
                </c:pt>
                <c:pt idx="4">
                  <c:v>115.23895401262396</c:v>
                </c:pt>
                <c:pt idx="5">
                  <c:v>129.75653742110006</c:v>
                </c:pt>
                <c:pt idx="6">
                  <c:v>136.42921550946798</c:v>
                </c:pt>
                <c:pt idx="7">
                  <c:v>127.05139765554553</c:v>
                </c:pt>
                <c:pt idx="8">
                  <c:v>121.64111812443642</c:v>
                </c:pt>
                <c:pt idx="9">
                  <c:v>130.47790802524796</c:v>
                </c:pt>
                <c:pt idx="10">
                  <c:v>143.6429215509468</c:v>
                </c:pt>
                <c:pt idx="11">
                  <c:v>147.24977457168612</c:v>
                </c:pt>
                <c:pt idx="12">
                  <c:v>159.24256086564472</c:v>
                </c:pt>
                <c:pt idx="13">
                  <c:v>141.11812443642921</c:v>
                </c:pt>
                <c:pt idx="14">
                  <c:v>176.73579801623083</c:v>
                </c:pt>
                <c:pt idx="15">
                  <c:v>181.60504959422903</c:v>
                </c:pt>
                <c:pt idx="16">
                  <c:v>196.48331830477909</c:v>
                </c:pt>
                <c:pt idx="17">
                  <c:v>223.6248872858431</c:v>
                </c:pt>
                <c:pt idx="18">
                  <c:v>261.13615870153279</c:v>
                </c:pt>
                <c:pt idx="19">
                  <c:v>291.88458070333644</c:v>
                </c:pt>
                <c:pt idx="20">
                  <c:v>317.58340847610447</c:v>
                </c:pt>
                <c:pt idx="21" formatCode="0.0000">
                  <c:v>269.43192064923392</c:v>
                </c:pt>
              </c:numCache>
            </c:numRef>
          </c:val>
          <c:smooth val="0"/>
          <c:extLst>
            <c:ext xmlns:c16="http://schemas.microsoft.com/office/drawing/2014/chart" uri="{C3380CC4-5D6E-409C-BE32-E72D297353CC}">
              <c16:uniqueId val="{00000003-18A4-46DF-8CAB-3977509901C1}"/>
            </c:ext>
          </c:extLst>
        </c:ser>
        <c:dLbls>
          <c:showLegendKey val="0"/>
          <c:showVal val="0"/>
          <c:showCatName val="0"/>
          <c:showSerName val="0"/>
          <c:showPercent val="0"/>
          <c:showBubbleSize val="0"/>
        </c:dLbls>
        <c:marker val="1"/>
        <c:smooth val="0"/>
        <c:axId val="72679424"/>
        <c:axId val="72680960"/>
      </c:lineChart>
      <c:dateAx>
        <c:axId val="72679424"/>
        <c:scaling>
          <c:orientation val="minMax"/>
        </c:scaling>
        <c:delete val="0"/>
        <c:axPos val="b"/>
        <c:numFmt formatCode="mmm\-yy" sourceLinked="1"/>
        <c:majorTickMark val="none"/>
        <c:minorTickMark val="none"/>
        <c:tickLblPos val="nextTo"/>
        <c:spPr>
          <a:noFill/>
          <a:ln w="12700" cap="flat" cmpd="sng" algn="ctr">
            <a:solidFill>
              <a:schemeClr val="tx1">
                <a:lumMod val="15000"/>
                <a:lumOff val="85000"/>
              </a:schemeClr>
            </a:solidFill>
            <a:round/>
          </a:ln>
          <a:effectLst/>
        </c:spPr>
        <c:txPr>
          <a:bodyPr rot="-60000000" vert="horz"/>
          <a:lstStyle/>
          <a:p>
            <a:pPr>
              <a:defRPr/>
            </a:pPr>
            <a:endParaRPr lang="en-US"/>
          </a:p>
        </c:txPr>
        <c:crossAx val="72680960"/>
        <c:crosses val="autoZero"/>
        <c:auto val="1"/>
        <c:lblOffset val="100"/>
        <c:baseTimeUnit val="months"/>
        <c:majorUnit val="3"/>
        <c:majorTimeUnit val="months"/>
      </c:dateAx>
      <c:valAx>
        <c:axId val="72680960"/>
        <c:scaling>
          <c:orientation val="minMax"/>
        </c:scaling>
        <c:delete val="0"/>
        <c:axPos val="l"/>
        <c:title>
          <c:tx>
            <c:rich>
              <a:bodyPr rot="-5400000" vert="horz"/>
              <a:lstStyle/>
              <a:p>
                <a:pPr>
                  <a:defRPr/>
                </a:pPr>
                <a:r>
                  <a:rPr lang="en-US"/>
                  <a:t>Relative Index , 2016 =100 </a:t>
                </a:r>
              </a:p>
            </c:rich>
          </c:tx>
          <c:overlay val="0"/>
          <c:spPr>
            <a:noFill/>
            <a:ln>
              <a:noFill/>
            </a:ln>
            <a:effectLst/>
          </c:spPr>
        </c:title>
        <c:numFmt formatCode="_(* #,##0_);_(* \(#,##0\);_(* &quot;-&quot;??_);_(@_)" sourceLinked="1"/>
        <c:majorTickMark val="none"/>
        <c:minorTickMark val="none"/>
        <c:tickLblPos val="nextTo"/>
        <c:spPr>
          <a:noFill/>
          <a:ln>
            <a:noFill/>
          </a:ln>
          <a:effectLst/>
        </c:spPr>
        <c:txPr>
          <a:bodyPr rot="-60000000" vert="horz"/>
          <a:lstStyle/>
          <a:p>
            <a:pPr>
              <a:defRPr/>
            </a:pPr>
            <a:endParaRPr lang="en-US"/>
          </a:p>
        </c:txPr>
        <c:crossAx val="72679424"/>
        <c:crosses val="autoZero"/>
        <c:crossBetween val="between"/>
      </c:valAx>
      <c:spPr>
        <a:noFill/>
        <a:ln>
          <a:solidFill>
            <a:schemeClr val="tx1">
              <a:lumMod val="15000"/>
              <a:lumOff val="85000"/>
              <a:alpha val="0"/>
            </a:schemeClr>
          </a:solid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11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852430823599078E-2"/>
          <c:y val="0.13950768289886095"/>
          <c:w val="0.89920382924324505"/>
          <c:h val="0.738253743767466"/>
        </c:manualLayout>
      </c:layout>
      <c:scatterChart>
        <c:scatterStyle val="lineMarker"/>
        <c:varyColors val="0"/>
        <c:ser>
          <c:idx val="1"/>
          <c:order val="0"/>
          <c:tx>
            <c:strRef>
              <c:f>'Chart-2'!$C$7</c:f>
              <c:strCache>
                <c:ptCount val="1"/>
                <c:pt idx="0">
                  <c:v>ADP</c:v>
                </c:pt>
              </c:strCache>
            </c:strRef>
          </c:tx>
          <c:spPr>
            <a:ln w="28575">
              <a:noFill/>
            </a:ln>
          </c:spPr>
          <c:marker>
            <c:symbol val="circle"/>
            <c:size val="7"/>
            <c:spPr>
              <a:solidFill>
                <a:schemeClr val="tx2"/>
              </a:solidFill>
              <a:ln>
                <a:noFill/>
              </a:ln>
            </c:spPr>
          </c:marker>
          <c:xVal>
            <c:numRef>
              <c:f>'Chart-2'!$E$7:$F$7</c:f>
              <c:numCache>
                <c:formatCode>0.0%</c:formatCode>
                <c:ptCount val="2"/>
                <c:pt idx="0">
                  <c:v>0.26022140563505608</c:v>
                </c:pt>
                <c:pt idx="1">
                  <c:v>-7.7216319247303211E-2</c:v>
                </c:pt>
              </c:numCache>
            </c:numRef>
          </c:xVal>
          <c:yVal>
            <c:numRef>
              <c:f>'Chart-2'!$D$7</c:f>
              <c:numCache>
                <c:formatCode>0.0%</c:formatCode>
                <c:ptCount val="1"/>
                <c:pt idx="0">
                  <c:v>8.559438602103242E-2</c:v>
                </c:pt>
              </c:numCache>
            </c:numRef>
          </c:yVal>
          <c:smooth val="0"/>
          <c:extLst>
            <c:ext xmlns:c16="http://schemas.microsoft.com/office/drawing/2014/chart" uri="{C3380CC4-5D6E-409C-BE32-E72D297353CC}">
              <c16:uniqueId val="{00000001-4364-46F0-8246-E93EEEBB6C5E}"/>
            </c:ext>
          </c:extLst>
        </c:ser>
        <c:ser>
          <c:idx val="3"/>
          <c:order val="1"/>
          <c:tx>
            <c:strRef>
              <c:f>'Chart-2'!$C$8</c:f>
              <c:strCache>
                <c:ptCount val="1"/>
                <c:pt idx="0">
                  <c:v>Workday</c:v>
                </c:pt>
              </c:strCache>
            </c:strRef>
          </c:tx>
          <c:spPr>
            <a:ln w="28575">
              <a:noFill/>
            </a:ln>
          </c:spPr>
          <c:marker>
            <c:symbol val="circle"/>
            <c:size val="7"/>
            <c:spPr>
              <a:solidFill>
                <a:schemeClr val="tx2"/>
              </a:solidFill>
              <a:ln>
                <a:noFill/>
              </a:ln>
            </c:spPr>
          </c:marker>
          <c:xVal>
            <c:numRef>
              <c:f>'Chart-2'!$E$8</c:f>
              <c:numCache>
                <c:formatCode>0.0%</c:formatCode>
                <c:ptCount val="1"/>
                <c:pt idx="0">
                  <c:v>0.23226340827452044</c:v>
                </c:pt>
              </c:numCache>
            </c:numRef>
          </c:xVal>
          <c:yVal>
            <c:numRef>
              <c:f>'Chart-2'!$D$8</c:f>
              <c:numCache>
                <c:formatCode>0.0%</c:formatCode>
                <c:ptCount val="1"/>
                <c:pt idx="0">
                  <c:v>0.20675885683772743</c:v>
                </c:pt>
              </c:numCache>
            </c:numRef>
          </c:yVal>
          <c:smooth val="0"/>
          <c:extLst>
            <c:ext xmlns:c16="http://schemas.microsoft.com/office/drawing/2014/chart" uri="{C3380CC4-5D6E-409C-BE32-E72D297353CC}">
              <c16:uniqueId val="{00000003-4364-46F0-8246-E93EEEBB6C5E}"/>
            </c:ext>
          </c:extLst>
        </c:ser>
        <c:ser>
          <c:idx val="4"/>
          <c:order val="2"/>
          <c:tx>
            <c:strRef>
              <c:f>'Chart-2'!$C$9</c:f>
              <c:strCache>
                <c:ptCount val="1"/>
                <c:pt idx="0">
                  <c:v>Paychex</c:v>
                </c:pt>
              </c:strCache>
            </c:strRef>
          </c:tx>
          <c:spPr>
            <a:ln w="28575">
              <a:noFill/>
            </a:ln>
          </c:spPr>
          <c:marker>
            <c:symbol val="circle"/>
            <c:size val="7"/>
            <c:spPr>
              <a:solidFill>
                <a:schemeClr val="tx2"/>
              </a:solidFill>
              <a:ln>
                <a:noFill/>
              </a:ln>
            </c:spPr>
          </c:marker>
          <c:xVal>
            <c:numRef>
              <c:f>'Chart-2'!$E$9</c:f>
              <c:numCache>
                <c:formatCode>0.0%</c:formatCode>
                <c:ptCount val="1"/>
                <c:pt idx="0">
                  <c:v>0.44400696848369392</c:v>
                </c:pt>
              </c:numCache>
            </c:numRef>
          </c:xVal>
          <c:yVal>
            <c:numRef>
              <c:f>'Chart-2'!$D$9</c:f>
              <c:numCache>
                <c:formatCode>0.0%</c:formatCode>
                <c:ptCount val="1"/>
                <c:pt idx="0">
                  <c:v>0.12627021297574426</c:v>
                </c:pt>
              </c:numCache>
            </c:numRef>
          </c:yVal>
          <c:smooth val="0"/>
          <c:extLst>
            <c:ext xmlns:c16="http://schemas.microsoft.com/office/drawing/2014/chart" uri="{C3380CC4-5D6E-409C-BE32-E72D297353CC}">
              <c16:uniqueId val="{00000005-4364-46F0-8246-E93EEEBB6C5E}"/>
            </c:ext>
          </c:extLst>
        </c:ser>
        <c:ser>
          <c:idx val="6"/>
          <c:order val="3"/>
          <c:tx>
            <c:strRef>
              <c:f>'Chart-2'!$C$10</c:f>
              <c:strCache>
                <c:ptCount val="1"/>
                <c:pt idx="0">
                  <c:v>Paycom</c:v>
                </c:pt>
              </c:strCache>
            </c:strRef>
          </c:tx>
          <c:spPr>
            <a:ln w="28575">
              <a:noFill/>
            </a:ln>
          </c:spPr>
          <c:marker>
            <c:symbol val="circle"/>
            <c:size val="7"/>
            <c:spPr>
              <a:solidFill>
                <a:schemeClr val="tx2"/>
              </a:solidFill>
              <a:ln>
                <a:noFill/>
              </a:ln>
            </c:spPr>
          </c:marker>
          <c:xVal>
            <c:numRef>
              <c:f>'Chart-2'!$E$10</c:f>
              <c:numCache>
                <c:formatCode>0.0%</c:formatCode>
                <c:ptCount val="1"/>
                <c:pt idx="0">
                  <c:v>0.39968686006112236</c:v>
                </c:pt>
              </c:numCache>
            </c:numRef>
          </c:xVal>
          <c:yVal>
            <c:numRef>
              <c:f>'Chart-2'!$D$10</c:f>
              <c:numCache>
                <c:formatCode>0.0%</c:formatCode>
                <c:ptCount val="1"/>
                <c:pt idx="0">
                  <c:v>0.24589019292787295</c:v>
                </c:pt>
              </c:numCache>
            </c:numRef>
          </c:yVal>
          <c:smooth val="0"/>
          <c:extLst>
            <c:ext xmlns:c16="http://schemas.microsoft.com/office/drawing/2014/chart" uri="{C3380CC4-5D6E-409C-BE32-E72D297353CC}">
              <c16:uniqueId val="{00000007-4364-46F0-8246-E93EEEBB6C5E}"/>
            </c:ext>
          </c:extLst>
        </c:ser>
        <c:ser>
          <c:idx val="7"/>
          <c:order val="4"/>
          <c:tx>
            <c:strRef>
              <c:f>'Chart-2'!$C$11</c:f>
              <c:strCache>
                <c:ptCount val="1"/>
                <c:pt idx="0">
                  <c:v>Paylocity</c:v>
                </c:pt>
              </c:strCache>
            </c:strRef>
          </c:tx>
          <c:spPr>
            <a:ln w="28575">
              <a:noFill/>
            </a:ln>
          </c:spPr>
          <c:marker>
            <c:symbol val="circle"/>
            <c:size val="7"/>
            <c:spPr>
              <a:solidFill>
                <a:schemeClr val="tx2"/>
              </a:solidFill>
              <a:ln>
                <a:noFill/>
              </a:ln>
            </c:spPr>
          </c:marker>
          <c:xVal>
            <c:numRef>
              <c:f>'Chart-2'!$E$11</c:f>
              <c:numCache>
                <c:formatCode>0.0%</c:formatCode>
                <c:ptCount val="1"/>
                <c:pt idx="0">
                  <c:v>0.27034910089888514</c:v>
                </c:pt>
              </c:numCache>
            </c:numRef>
          </c:xVal>
          <c:yVal>
            <c:numRef>
              <c:f>'Chart-2'!$D$11</c:f>
              <c:numCache>
                <c:formatCode>0.0%</c:formatCode>
                <c:ptCount val="1"/>
                <c:pt idx="0">
                  <c:v>0.30961869146527765</c:v>
                </c:pt>
              </c:numCache>
            </c:numRef>
          </c:yVal>
          <c:smooth val="0"/>
          <c:extLst>
            <c:ext xmlns:c16="http://schemas.microsoft.com/office/drawing/2014/chart" uri="{C3380CC4-5D6E-409C-BE32-E72D297353CC}">
              <c16:uniqueId val="{00000009-4364-46F0-8246-E93EEEBB6C5E}"/>
            </c:ext>
          </c:extLst>
        </c:ser>
        <c:ser>
          <c:idx val="8"/>
          <c:order val="5"/>
          <c:tx>
            <c:strRef>
              <c:f>'Chart-2'!#REF!</c:f>
              <c:strCache>
                <c:ptCount val="1"/>
                <c:pt idx="0">
                  <c:v>#REF!</c:v>
                </c:pt>
              </c:strCache>
            </c:strRef>
          </c:tx>
          <c:spPr>
            <a:ln w="28575">
              <a:noFill/>
            </a:ln>
          </c:spPr>
          <c:marker>
            <c:symbol val="circle"/>
            <c:size val="7"/>
            <c:spPr>
              <a:solidFill>
                <a:srgbClr val="F9B149"/>
              </a:solidFill>
              <a:ln>
                <a:noFill/>
              </a:ln>
            </c:spPr>
          </c:marker>
          <c:dLbls>
            <c:dLbl>
              <c:idx val="0"/>
              <c:layout>
                <c:manualLayout>
                  <c:x val="-1.2353649450270638E-3"/>
                  <c:y val="-3.543092671795533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4364-46F0-8246-E93EEEBB6C5E}"/>
                </c:ext>
              </c:extLst>
            </c:dLbl>
            <c:spPr>
              <a:noFill/>
              <a:ln w="25400">
                <a:noFill/>
              </a:ln>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0B-4364-46F0-8246-E93EEEBB6C5E}"/>
            </c:ext>
          </c:extLst>
        </c:ser>
        <c:ser>
          <c:idx val="9"/>
          <c:order val="6"/>
          <c:tx>
            <c:strRef>
              <c:f>'Chart-2'!$C$12</c:f>
              <c:strCache>
                <c:ptCount val="1"/>
                <c:pt idx="0">
                  <c:v>Ceridian HCM</c:v>
                </c:pt>
              </c:strCache>
            </c:strRef>
          </c:tx>
          <c:spPr>
            <a:ln w="28575">
              <a:noFill/>
            </a:ln>
          </c:spPr>
          <c:marker>
            <c:symbol val="circle"/>
            <c:size val="7"/>
            <c:spPr>
              <a:solidFill>
                <a:schemeClr val="tx2"/>
              </a:solidFill>
              <a:ln>
                <a:noFill/>
              </a:ln>
            </c:spPr>
          </c:marker>
          <c:xVal>
            <c:numRef>
              <c:f>'Chart-2'!$E$12</c:f>
              <c:numCache>
                <c:formatCode>0.0%</c:formatCode>
                <c:ptCount val="1"/>
                <c:pt idx="0">
                  <c:v>0.1565367091293533</c:v>
                </c:pt>
              </c:numCache>
            </c:numRef>
          </c:xVal>
          <c:yVal>
            <c:numRef>
              <c:f>'Chart-2'!$D$12</c:f>
              <c:numCache>
                <c:formatCode>0.0%</c:formatCode>
                <c:ptCount val="1"/>
                <c:pt idx="0">
                  <c:v>0.17796426479203276</c:v>
                </c:pt>
              </c:numCache>
            </c:numRef>
          </c:yVal>
          <c:smooth val="0"/>
          <c:extLst>
            <c:ext xmlns:c16="http://schemas.microsoft.com/office/drawing/2014/chart" uri="{C3380CC4-5D6E-409C-BE32-E72D297353CC}">
              <c16:uniqueId val="{0000000D-4364-46F0-8246-E93EEEBB6C5E}"/>
            </c:ext>
          </c:extLst>
        </c:ser>
        <c:ser>
          <c:idx val="10"/>
          <c:order val="7"/>
          <c:tx>
            <c:strRef>
              <c:f>'Chart-2'!$C$13</c:f>
              <c:strCache>
                <c:ptCount val="1"/>
                <c:pt idx="0">
                  <c:v>SEEK Ltd</c:v>
                </c:pt>
              </c:strCache>
            </c:strRef>
          </c:tx>
          <c:spPr>
            <a:ln w="28575">
              <a:noFill/>
            </a:ln>
          </c:spPr>
          <c:marker>
            <c:symbol val="circle"/>
            <c:size val="7"/>
            <c:spPr>
              <a:solidFill>
                <a:schemeClr val="tx2"/>
              </a:solidFill>
              <a:ln>
                <a:noFill/>
              </a:ln>
            </c:spPr>
          </c:marker>
          <c:xVal>
            <c:numRef>
              <c:f>'Chart-2'!$E$13</c:f>
              <c:numCache>
                <c:formatCode>0.0%</c:formatCode>
                <c:ptCount val="1"/>
                <c:pt idx="0">
                  <c:v>0.47760481790889719</c:v>
                </c:pt>
              </c:numCache>
            </c:numRef>
          </c:xVal>
          <c:yVal>
            <c:numRef>
              <c:f>'Chart-2'!$D$13</c:f>
              <c:numCache>
                <c:formatCode>0.0%</c:formatCode>
                <c:ptCount val="1"/>
                <c:pt idx="0">
                  <c:v>0.40508687211282224</c:v>
                </c:pt>
              </c:numCache>
            </c:numRef>
          </c:yVal>
          <c:smooth val="0"/>
          <c:extLst>
            <c:ext xmlns:c16="http://schemas.microsoft.com/office/drawing/2014/chart" uri="{C3380CC4-5D6E-409C-BE32-E72D297353CC}">
              <c16:uniqueId val="{0000000F-4364-46F0-8246-E93EEEBB6C5E}"/>
            </c:ext>
          </c:extLst>
        </c:ser>
        <c:ser>
          <c:idx val="11"/>
          <c:order val="8"/>
          <c:tx>
            <c:strRef>
              <c:f>'Chart-2'!$C$15</c:f>
              <c:strCache>
                <c:ptCount val="1"/>
                <c:pt idx="0">
                  <c:v>Healthequity</c:v>
                </c:pt>
              </c:strCache>
            </c:strRef>
          </c:tx>
          <c:spPr>
            <a:ln w="28575">
              <a:noFill/>
            </a:ln>
          </c:spPr>
          <c:marker>
            <c:symbol val="circle"/>
            <c:size val="7"/>
            <c:spPr>
              <a:solidFill>
                <a:schemeClr val="tx2"/>
              </a:solidFill>
              <a:ln>
                <a:noFill/>
              </a:ln>
            </c:spPr>
          </c:marker>
          <c:xVal>
            <c:numRef>
              <c:f>'Chart-2'!$E$15</c:f>
              <c:numCache>
                <c:formatCode>0.0%</c:formatCode>
                <c:ptCount val="1"/>
                <c:pt idx="0">
                  <c:v>0.2949480840233451</c:v>
                </c:pt>
              </c:numCache>
            </c:numRef>
          </c:xVal>
          <c:yVal>
            <c:numRef>
              <c:f>'Chart-2'!$D$15</c:f>
              <c:numCache>
                <c:formatCode>0.0%</c:formatCode>
                <c:ptCount val="1"/>
                <c:pt idx="0">
                  <c:v>9.0908009453364969E-2</c:v>
                </c:pt>
              </c:numCache>
            </c:numRef>
          </c:yVal>
          <c:smooth val="0"/>
          <c:extLst>
            <c:ext xmlns:c16="http://schemas.microsoft.com/office/drawing/2014/chart" uri="{C3380CC4-5D6E-409C-BE32-E72D297353CC}">
              <c16:uniqueId val="{00000011-4364-46F0-8246-E93EEEBB6C5E}"/>
            </c:ext>
          </c:extLst>
        </c:ser>
        <c:ser>
          <c:idx val="12"/>
          <c:order val="9"/>
          <c:tx>
            <c:strRef>
              <c:f>'Chart-2'!$C$16</c:f>
              <c:strCache>
                <c:ptCount val="1"/>
                <c:pt idx="0">
                  <c:v>Insperity</c:v>
                </c:pt>
              </c:strCache>
            </c:strRef>
          </c:tx>
          <c:spPr>
            <a:ln w="28575">
              <a:noFill/>
            </a:ln>
          </c:spPr>
          <c:marker>
            <c:symbol val="circle"/>
            <c:size val="7"/>
            <c:spPr>
              <a:solidFill>
                <a:schemeClr val="tx2"/>
              </a:solidFill>
              <a:ln>
                <a:noFill/>
              </a:ln>
            </c:spPr>
          </c:marker>
          <c:xVal>
            <c:numRef>
              <c:f>'Chart-2'!$E$16</c:f>
              <c:numCache>
                <c:formatCode>0.0%</c:formatCode>
                <c:ptCount val="1"/>
                <c:pt idx="0">
                  <c:v>4.7981525829627093E-2</c:v>
                </c:pt>
              </c:numCache>
            </c:numRef>
          </c:xVal>
          <c:yVal>
            <c:numRef>
              <c:f>'Chart-2'!$D$16</c:f>
              <c:numCache>
                <c:formatCode>0.0%</c:formatCode>
                <c:ptCount val="1"/>
                <c:pt idx="0">
                  <c:v>0.17553141218603407</c:v>
                </c:pt>
              </c:numCache>
            </c:numRef>
          </c:yVal>
          <c:smooth val="0"/>
          <c:extLst>
            <c:ext xmlns:c16="http://schemas.microsoft.com/office/drawing/2014/chart" uri="{C3380CC4-5D6E-409C-BE32-E72D297353CC}">
              <c16:uniqueId val="{00000013-4364-46F0-8246-E93EEEBB6C5E}"/>
            </c:ext>
          </c:extLst>
        </c:ser>
        <c:ser>
          <c:idx val="13"/>
          <c:order val="10"/>
          <c:tx>
            <c:strRef>
              <c:f>'Chart-2'!$C$17</c:f>
              <c:strCache>
                <c:ptCount val="1"/>
                <c:pt idx="0">
                  <c:v>Upwork</c:v>
                </c:pt>
              </c:strCache>
            </c:strRef>
          </c:tx>
          <c:spPr>
            <a:ln w="28575">
              <a:noFill/>
            </a:ln>
          </c:spPr>
          <c:marker>
            <c:symbol val="circle"/>
            <c:size val="7"/>
            <c:spPr>
              <a:solidFill>
                <a:schemeClr val="tx2"/>
              </a:solidFill>
              <a:ln>
                <a:noFill/>
              </a:ln>
            </c:spPr>
          </c:marker>
          <c:xVal>
            <c:numRef>
              <c:f>'Chart-2'!$E$17</c:f>
              <c:numCache>
                <c:formatCode>0.0%</c:formatCode>
                <c:ptCount val="1"/>
                <c:pt idx="0">
                  <c:v>-1.7128874388254485E-4</c:v>
                </c:pt>
              </c:numCache>
            </c:numRef>
          </c:xVal>
          <c:yVal>
            <c:numRef>
              <c:f>'Chart-2'!$D$17</c:f>
              <c:numCache>
                <c:formatCode>0.0%</c:formatCode>
                <c:ptCount val="1"/>
                <c:pt idx="0">
                  <c:v>0.21917990759690276</c:v>
                </c:pt>
              </c:numCache>
            </c:numRef>
          </c:yVal>
          <c:smooth val="0"/>
          <c:extLst>
            <c:ext xmlns:c16="http://schemas.microsoft.com/office/drawing/2014/chart" uri="{C3380CC4-5D6E-409C-BE32-E72D297353CC}">
              <c16:uniqueId val="{00000015-4364-46F0-8246-E93EEEBB6C5E}"/>
            </c:ext>
          </c:extLst>
        </c:ser>
        <c:ser>
          <c:idx val="14"/>
          <c:order val="11"/>
          <c:tx>
            <c:strRef>
              <c:f>'Chart-2'!$C$18</c:f>
              <c:strCache>
                <c:ptCount val="1"/>
                <c:pt idx="0">
                  <c:v>Fiverr</c:v>
                </c:pt>
              </c:strCache>
            </c:strRef>
          </c:tx>
          <c:spPr>
            <a:ln w="28575">
              <a:noFill/>
            </a:ln>
          </c:spPr>
          <c:marker>
            <c:symbol val="circle"/>
            <c:size val="7"/>
            <c:spPr>
              <a:solidFill>
                <a:schemeClr val="tx2"/>
              </a:solidFill>
              <a:ln>
                <a:noFill/>
              </a:ln>
            </c:spPr>
          </c:marker>
          <c:xVal>
            <c:numRef>
              <c:f>'Chart-2'!$E$18</c:f>
              <c:numCache>
                <c:formatCode>0.0%</c:formatCode>
                <c:ptCount val="1"/>
                <c:pt idx="0">
                  <c:v>8.2428175853122496E-2</c:v>
                </c:pt>
              </c:numCache>
            </c:numRef>
          </c:xVal>
          <c:yVal>
            <c:numRef>
              <c:f>'Chart-2'!$D$18</c:f>
              <c:numCache>
                <c:formatCode>0.0%</c:formatCode>
                <c:ptCount val="1"/>
                <c:pt idx="0">
                  <c:v>0.27026963468632204</c:v>
                </c:pt>
              </c:numCache>
            </c:numRef>
          </c:yVal>
          <c:smooth val="0"/>
          <c:extLst>
            <c:ext xmlns:c16="http://schemas.microsoft.com/office/drawing/2014/chart" uri="{C3380CC4-5D6E-409C-BE32-E72D297353CC}">
              <c16:uniqueId val="{00000017-4364-46F0-8246-E93EEEBB6C5E}"/>
            </c:ext>
          </c:extLst>
        </c:ser>
        <c:ser>
          <c:idx val="15"/>
          <c:order val="12"/>
          <c:tx>
            <c:strRef>
              <c:f>'Chart-2'!$C$19</c:f>
              <c:strCache>
                <c:ptCount val="1"/>
                <c:pt idx="0">
                  <c:v>GB Grp</c:v>
                </c:pt>
              </c:strCache>
            </c:strRef>
          </c:tx>
          <c:spPr>
            <a:ln w="28575">
              <a:noFill/>
            </a:ln>
          </c:spPr>
          <c:marker>
            <c:symbol val="circle"/>
            <c:size val="7"/>
            <c:spPr>
              <a:solidFill>
                <a:schemeClr val="tx2"/>
              </a:solidFill>
              <a:ln>
                <a:noFill/>
              </a:ln>
            </c:spPr>
          </c:marker>
          <c:xVal>
            <c:numRef>
              <c:f>'Chart-2'!$E$19</c:f>
              <c:numCache>
                <c:formatCode>0.0%</c:formatCode>
                <c:ptCount val="1"/>
                <c:pt idx="0">
                  <c:v>0.25223976460697772</c:v>
                </c:pt>
              </c:numCache>
            </c:numRef>
          </c:xVal>
          <c:yVal>
            <c:numRef>
              <c:f>'Chart-2'!$D$19</c:f>
              <c:numCache>
                <c:formatCode>0.0%</c:formatCode>
                <c:ptCount val="1"/>
                <c:pt idx="0">
                  <c:v>9.3197214408377915E-2</c:v>
                </c:pt>
              </c:numCache>
            </c:numRef>
          </c:yVal>
          <c:smooth val="0"/>
          <c:extLst>
            <c:ext xmlns:c16="http://schemas.microsoft.com/office/drawing/2014/chart" uri="{C3380CC4-5D6E-409C-BE32-E72D297353CC}">
              <c16:uniqueId val="{00000019-4364-46F0-8246-E93EEEBB6C5E}"/>
            </c:ext>
          </c:extLst>
        </c:ser>
        <c:ser>
          <c:idx val="19"/>
          <c:order val="13"/>
          <c:tx>
            <c:strRef>
              <c:f>'Chart-2'!#REF!</c:f>
              <c:strCache>
                <c:ptCount val="1"/>
                <c:pt idx="0">
                  <c:v>#REF!</c:v>
                </c:pt>
              </c:strCache>
            </c:strRef>
          </c:tx>
          <c:spPr>
            <a:ln w="28575">
              <a:noFill/>
            </a:ln>
          </c:spPr>
          <c:marker>
            <c:symbol val="circle"/>
            <c:size val="7"/>
            <c:spPr>
              <a:solidFill>
                <a:srgbClr val="F9B149"/>
              </a:solidFill>
              <a:ln>
                <a:noFill/>
              </a:ln>
            </c:spPr>
          </c:marker>
          <c:dLbls>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1A-4364-46F0-8246-E93EEEBB6C5E}"/>
            </c:ext>
          </c:extLst>
        </c:ser>
        <c:ser>
          <c:idx val="20"/>
          <c:order val="14"/>
          <c:tx>
            <c:strRef>
              <c:f>'Chart-2'!$C$24</c:f>
              <c:strCache>
                <c:ptCount val="1"/>
                <c:pt idx="0">
                  <c:v>ReadyTech</c:v>
                </c:pt>
              </c:strCache>
            </c:strRef>
          </c:tx>
          <c:spPr>
            <a:ln w="28575">
              <a:noFill/>
            </a:ln>
          </c:spPr>
          <c:marker>
            <c:symbol val="circle"/>
            <c:size val="7"/>
            <c:spPr>
              <a:solidFill>
                <a:schemeClr val="tx2"/>
              </a:solidFill>
              <a:ln>
                <a:noFill/>
              </a:ln>
            </c:spPr>
          </c:marker>
          <c:xVal>
            <c:numRef>
              <c:f>'Chart-2'!$E$24</c:f>
              <c:numCache>
                <c:formatCode>0.0%</c:formatCode>
                <c:ptCount val="1"/>
                <c:pt idx="0">
                  <c:v>0.36605500699241417</c:v>
                </c:pt>
              </c:numCache>
            </c:numRef>
          </c:xVal>
          <c:yVal>
            <c:numRef>
              <c:f>'Chart-2'!$D$24</c:f>
              <c:numCache>
                <c:formatCode>0.0%</c:formatCode>
                <c:ptCount val="1"/>
                <c:pt idx="0">
                  <c:v>0.45794542536115568</c:v>
                </c:pt>
              </c:numCache>
            </c:numRef>
          </c:yVal>
          <c:smooth val="0"/>
          <c:extLst>
            <c:ext xmlns:c16="http://schemas.microsoft.com/office/drawing/2014/chart" uri="{C3380CC4-5D6E-409C-BE32-E72D297353CC}">
              <c16:uniqueId val="{0000001C-4364-46F0-8246-E93EEEBB6C5E}"/>
            </c:ext>
          </c:extLst>
        </c:ser>
        <c:ser>
          <c:idx val="29"/>
          <c:order val="15"/>
          <c:tx>
            <c:strRef>
              <c:f>'Chart-2'!$C$14</c:f>
              <c:strCache>
                <c:ptCount val="1"/>
                <c:pt idx="0">
                  <c:v>Trinet</c:v>
                </c:pt>
              </c:strCache>
            </c:strRef>
          </c:tx>
          <c:spPr>
            <a:ln w="28575">
              <a:noFill/>
            </a:ln>
          </c:spPr>
          <c:marker>
            <c:symbol val="circle"/>
            <c:size val="7"/>
            <c:spPr>
              <a:solidFill>
                <a:schemeClr val="tx2"/>
              </a:solidFill>
              <a:ln>
                <a:noFill/>
              </a:ln>
            </c:spPr>
          </c:marker>
          <c:dLbls>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'Chart-2'!$E$14</c:f>
              <c:numCache>
                <c:formatCode>0.0%</c:formatCode>
                <c:ptCount val="1"/>
                <c:pt idx="0">
                  <c:v>0.4244619646281696</c:v>
                </c:pt>
              </c:numCache>
            </c:numRef>
          </c:xVal>
          <c:yVal>
            <c:numRef>
              <c:f>'Chart-2'!$D$14</c:f>
              <c:numCache>
                <c:formatCode>0.0%</c:formatCode>
                <c:ptCount val="1"/>
                <c:pt idx="0">
                  <c:v>-0.74157488986784137</c:v>
                </c:pt>
              </c:numCache>
            </c:numRef>
          </c:yVal>
          <c:smooth val="0"/>
          <c:extLst>
            <c:ext xmlns:c16="http://schemas.microsoft.com/office/drawing/2014/chart" uri="{C3380CC4-5D6E-409C-BE32-E72D297353CC}">
              <c16:uniqueId val="{0000001D-4364-46F0-8246-E93EEEBB6C5E}"/>
            </c:ext>
          </c:extLst>
        </c:ser>
        <c:ser>
          <c:idx val="31"/>
          <c:order val="16"/>
          <c:tx>
            <c:strRef>
              <c:f>'Chart-2'!$C$21</c:f>
              <c:strCache>
                <c:ptCount val="1"/>
                <c:pt idx="0">
                  <c:v>Atoss</c:v>
                </c:pt>
              </c:strCache>
            </c:strRef>
          </c:tx>
          <c:spPr>
            <a:ln w="28575">
              <a:noFill/>
            </a:ln>
          </c:spPr>
          <c:marker>
            <c:symbol val="circle"/>
            <c:size val="7"/>
            <c:spPr>
              <a:solidFill>
                <a:schemeClr val="tx2"/>
              </a:solidFill>
              <a:ln>
                <a:noFill/>
              </a:ln>
            </c:spPr>
          </c:marker>
          <c:xVal>
            <c:numRef>
              <c:f>'Chart-2'!$E$21</c:f>
              <c:numCache>
                <c:formatCode>0.0%</c:formatCode>
                <c:ptCount val="1"/>
                <c:pt idx="0">
                  <c:v>0.30030678894240287</c:v>
                </c:pt>
              </c:numCache>
            </c:numRef>
          </c:xVal>
          <c:yVal>
            <c:numRef>
              <c:f>'Chart-2'!$D$21</c:f>
              <c:numCache>
                <c:formatCode>0.0%</c:formatCode>
                <c:ptCount val="1"/>
                <c:pt idx="0">
                  <c:v>5.6178052791482136E-2</c:v>
                </c:pt>
              </c:numCache>
            </c:numRef>
          </c:yVal>
          <c:smooth val="0"/>
          <c:extLst>
            <c:ext xmlns:c16="http://schemas.microsoft.com/office/drawing/2014/chart" uri="{C3380CC4-5D6E-409C-BE32-E72D297353CC}">
              <c16:uniqueId val="{0000001F-4364-46F0-8246-E93EEEBB6C5E}"/>
            </c:ext>
          </c:extLst>
        </c:ser>
        <c:ser>
          <c:idx val="32"/>
          <c:order val="17"/>
          <c:tx>
            <c:strRef>
              <c:f>'Chart-2'!$C$22</c:f>
              <c:strCache>
                <c:ptCount val="1"/>
                <c:pt idx="0">
                  <c:v>Benefitfocus</c:v>
                </c:pt>
              </c:strCache>
            </c:strRef>
          </c:tx>
          <c:spPr>
            <a:ln w="28575">
              <a:noFill/>
            </a:ln>
          </c:spPr>
          <c:marker>
            <c:symbol val="circle"/>
            <c:size val="7"/>
            <c:spPr>
              <a:solidFill>
                <a:schemeClr val="tx2"/>
              </a:solidFill>
              <a:ln>
                <a:noFill/>
              </a:ln>
            </c:spPr>
          </c:marker>
          <c:xVal>
            <c:numRef>
              <c:f>'Chart-2'!$E$22</c:f>
              <c:numCache>
                <c:formatCode>0.0%</c:formatCode>
                <c:ptCount val="1"/>
                <c:pt idx="0">
                  <c:v>0.18105468750000001</c:v>
                </c:pt>
              </c:numCache>
            </c:numRef>
          </c:xVal>
          <c:yVal>
            <c:numRef>
              <c:f>'Chart-2'!$D$22</c:f>
              <c:numCache>
                <c:formatCode>0.0%</c:formatCode>
                <c:ptCount val="1"/>
                <c:pt idx="0">
                  <c:v>-2.6974841978433695E-2</c:v>
                </c:pt>
              </c:numCache>
            </c:numRef>
          </c:yVal>
          <c:smooth val="0"/>
          <c:extLst>
            <c:ext xmlns:c16="http://schemas.microsoft.com/office/drawing/2014/chart" uri="{C3380CC4-5D6E-409C-BE32-E72D297353CC}">
              <c16:uniqueId val="{00000021-4364-46F0-8246-E93EEEBB6C5E}"/>
            </c:ext>
          </c:extLst>
        </c:ser>
        <c:ser>
          <c:idx val="18"/>
          <c:order val="18"/>
          <c:tx>
            <c:strRef>
              <c:f>'Chart-2'!$C$20</c:f>
              <c:strCache>
                <c:ptCount val="1"/>
                <c:pt idx="0">
                  <c:v>Learning Tech</c:v>
                </c:pt>
              </c:strCache>
            </c:strRef>
          </c:tx>
          <c:spPr>
            <a:ln w="28575">
              <a:noFill/>
            </a:ln>
          </c:spPr>
          <c:marker>
            <c:symbol val="circle"/>
            <c:size val="7"/>
            <c:spPr>
              <a:solidFill>
                <a:schemeClr val="tx2"/>
              </a:solidFill>
              <a:ln>
                <a:noFill/>
              </a:ln>
            </c:spPr>
          </c:marker>
          <c:dLbls>
            <c:dLbl>
              <c:idx val="0"/>
              <c:layout>
                <c:manualLayout>
                  <c:x val="-2.6050270765331573E-2"/>
                  <c:y val="-2.682691595722648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4364-46F0-8246-E93EEEBB6C5E}"/>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'Chart-2'!$E$20</c:f>
              <c:numCache>
                <c:formatCode>0.0%</c:formatCode>
                <c:ptCount val="1"/>
                <c:pt idx="0">
                  <c:v>0.1969211758235388</c:v>
                </c:pt>
              </c:numCache>
            </c:numRef>
          </c:xVal>
          <c:yVal>
            <c:numRef>
              <c:f>'Chart-2'!$D$20</c:f>
              <c:numCache>
                <c:formatCode>0.0%</c:formatCode>
                <c:ptCount val="1"/>
                <c:pt idx="0">
                  <c:v>0.94599010970446229</c:v>
                </c:pt>
              </c:numCache>
            </c:numRef>
          </c:yVal>
          <c:smooth val="0"/>
          <c:extLst>
            <c:ext xmlns:c16="http://schemas.microsoft.com/office/drawing/2014/chart" uri="{C3380CC4-5D6E-409C-BE32-E72D297353CC}">
              <c16:uniqueId val="{00000023-4364-46F0-8246-E93EEEBB6C5E}"/>
            </c:ext>
          </c:extLst>
        </c:ser>
        <c:ser>
          <c:idx val="2"/>
          <c:order val="19"/>
          <c:tx>
            <c:strRef>
              <c:f>'Chart-2'!$C$25</c:f>
              <c:strCache>
                <c:ptCount val="1"/>
                <c:pt idx="0">
                  <c:v>Freelancer</c:v>
                </c:pt>
              </c:strCache>
            </c:strRef>
          </c:tx>
          <c:spPr>
            <a:ln w="28575">
              <a:noFill/>
            </a:ln>
          </c:spPr>
          <c:marker>
            <c:symbol val="circle"/>
            <c:size val="7"/>
            <c:spPr>
              <a:solidFill>
                <a:srgbClr val="F9B149"/>
              </a:solidFill>
              <a:ln>
                <a:noFill/>
              </a:ln>
            </c:spPr>
          </c:marker>
          <c:dLbls>
            <c:dLbl>
              <c:idx val="0"/>
              <c:layout>
                <c:manualLayout>
                  <c:x val="-3.3519565059018042E-2"/>
                  <c:y val="3.565746044673304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4364-46F0-8246-E93EEEBB6C5E}"/>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'Chart-2'!$E$25:$F$25</c:f>
              <c:strCache>
                <c:ptCount val="1"/>
                <c:pt idx="0">
                  <c:v>NA</c:v>
                </c:pt>
              </c:strCache>
            </c:strRef>
          </c:xVal>
          <c:yVal>
            <c:numRef>
              <c:f>'Chart-2'!$D$25</c:f>
              <c:numCache>
                <c:formatCode>0.0%</c:formatCode>
                <c:ptCount val="1"/>
                <c:pt idx="0">
                  <c:v>0</c:v>
                </c:pt>
              </c:numCache>
            </c:numRef>
          </c:yVal>
          <c:smooth val="0"/>
          <c:extLst>
            <c:ext xmlns:c16="http://schemas.microsoft.com/office/drawing/2014/chart" uri="{C3380CC4-5D6E-409C-BE32-E72D297353CC}">
              <c16:uniqueId val="{00000025-4364-46F0-8246-E93EEEBB6C5E}"/>
            </c:ext>
          </c:extLst>
        </c:ser>
        <c:ser>
          <c:idx val="5"/>
          <c:order val="20"/>
          <c:tx>
            <c:strRef>
              <c:f>'Chart-2'!$C$26</c:f>
              <c:strCache>
                <c:ptCount val="1"/>
                <c:pt idx="0">
                  <c:v>Limeade</c:v>
                </c:pt>
              </c:strCache>
            </c:strRef>
          </c:tx>
          <c:spPr>
            <a:ln w="28575">
              <a:solidFill>
                <a:srgbClr val="F9B149"/>
              </a:solidFill>
            </a:ln>
          </c:spPr>
          <c:marker>
            <c:symbol val="circle"/>
            <c:size val="7"/>
            <c:spPr>
              <a:solidFill>
                <a:srgbClr val="F9B149"/>
              </a:solidFill>
              <a:ln>
                <a:solidFill>
                  <a:srgbClr val="F9B149"/>
                </a:solidFill>
              </a:ln>
            </c:spPr>
          </c:marker>
          <c:dLbls>
            <c:dLbl>
              <c:idx val="0"/>
              <c:layout>
                <c:manualLayout>
                  <c:x val="-3.4490140303322342E-2"/>
                  <c:y val="-2.86615410138144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4364-46F0-8246-E93EEEBB6C5E}"/>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'Chart-2'!$E$26:$F$26</c:f>
              <c:numCache>
                <c:formatCode>0.0%</c:formatCode>
                <c:ptCount val="2"/>
                <c:pt idx="0">
                  <c:v>-0.15781381295478519</c:v>
                </c:pt>
                <c:pt idx="1">
                  <c:v>-7.446808510638292E-2</c:v>
                </c:pt>
              </c:numCache>
            </c:numRef>
          </c:xVal>
          <c:yVal>
            <c:numRef>
              <c:f>'Chart-2'!$D$26</c:f>
              <c:numCache>
                <c:formatCode>0.0%</c:formatCode>
                <c:ptCount val="1"/>
                <c:pt idx="0">
                  <c:v>1.3352416841800219E-2</c:v>
                </c:pt>
              </c:numCache>
            </c:numRef>
          </c:yVal>
          <c:smooth val="0"/>
          <c:extLst>
            <c:ext xmlns:c16="http://schemas.microsoft.com/office/drawing/2014/chart" uri="{C3380CC4-5D6E-409C-BE32-E72D297353CC}">
              <c16:uniqueId val="{00000027-4364-46F0-8246-E93EEEBB6C5E}"/>
            </c:ext>
          </c:extLst>
        </c:ser>
        <c:ser>
          <c:idx val="16"/>
          <c:order val="21"/>
          <c:tx>
            <c:strRef>
              <c:f>'Chart-2'!#REF!</c:f>
              <c:strCache>
                <c:ptCount val="1"/>
                <c:pt idx="0">
                  <c:v>#REF!</c:v>
                </c:pt>
              </c:strCache>
            </c:strRef>
          </c:tx>
          <c:spPr>
            <a:ln w="28575">
              <a:solidFill>
                <a:srgbClr val="FFC000"/>
              </a:solidFill>
            </a:ln>
          </c:spPr>
          <c:marker>
            <c:symbol val="circle"/>
            <c:size val="7"/>
            <c:spPr>
              <a:solidFill>
                <a:srgbClr val="F9B149"/>
              </a:solidFill>
              <a:ln>
                <a:solidFill>
                  <a:srgbClr val="FBCD89"/>
                </a:solidFill>
              </a:ln>
            </c:spPr>
          </c:marker>
          <c:dLbls>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28-4364-46F0-8246-E93EEEBB6C5E}"/>
            </c:ext>
          </c:extLst>
        </c:ser>
        <c:ser>
          <c:idx val="17"/>
          <c:order val="22"/>
          <c:tx>
            <c:strRef>
              <c:f>'Chart-2'!$C$27</c:f>
              <c:strCache>
                <c:ptCount val="1"/>
                <c:pt idx="0">
                  <c:v>PayGroup</c:v>
                </c:pt>
              </c:strCache>
            </c:strRef>
          </c:tx>
          <c:spPr>
            <a:ln w="28575">
              <a:solidFill>
                <a:schemeClr val="accent1"/>
              </a:solidFill>
            </a:ln>
          </c:spPr>
          <c:marker>
            <c:symbol val="circle"/>
            <c:size val="7"/>
            <c:spPr>
              <a:solidFill>
                <a:schemeClr val="tx2"/>
              </a:solidFill>
              <a:ln>
                <a:solidFill>
                  <a:schemeClr val="accent1"/>
                </a:solidFill>
              </a:ln>
            </c:spPr>
          </c:marker>
          <c:dLbls>
            <c:dLbl>
              <c:idx val="0"/>
              <c:layout>
                <c:manualLayout>
                  <c:x val="-3.675545680258397E-2"/>
                  <c:y val="-2.628066508706786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4364-46F0-8246-E93EEEBB6C5E}"/>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'Chart-2'!$E$27</c:f>
              <c:strCache>
                <c:ptCount val="1"/>
                <c:pt idx="0">
                  <c:v>NA</c:v>
                </c:pt>
              </c:strCache>
            </c:strRef>
          </c:xVal>
          <c:yVal>
            <c:numRef>
              <c:f>'Chart-2'!$D$27</c:f>
              <c:numCache>
                <c:formatCode>0.0%</c:formatCode>
                <c:ptCount val="1"/>
                <c:pt idx="0">
                  <c:v>0</c:v>
                </c:pt>
              </c:numCache>
            </c:numRef>
          </c:yVal>
          <c:smooth val="0"/>
          <c:extLst>
            <c:ext xmlns:c16="http://schemas.microsoft.com/office/drawing/2014/chart" uri="{C3380CC4-5D6E-409C-BE32-E72D297353CC}">
              <c16:uniqueId val="{0000002A-4364-46F0-8246-E93EEEBB6C5E}"/>
            </c:ext>
          </c:extLst>
        </c:ser>
        <c:ser>
          <c:idx val="21"/>
          <c:order val="23"/>
          <c:tx>
            <c:strRef>
              <c:f>'Chart-2'!$C$23</c:f>
              <c:strCache>
                <c:ptCount val="1"/>
                <c:pt idx="0">
                  <c:v>DHI Group</c:v>
                </c:pt>
              </c:strCache>
            </c:strRef>
          </c:tx>
          <c:spPr>
            <a:ln w="28575">
              <a:noFill/>
            </a:ln>
          </c:spPr>
          <c:marker>
            <c:symbol val="circle"/>
            <c:size val="7"/>
            <c:spPr>
              <a:solidFill>
                <a:schemeClr val="tx2"/>
              </a:solidFill>
              <a:ln>
                <a:noFill/>
              </a:ln>
            </c:spPr>
          </c:marker>
          <c:xVal>
            <c:numRef>
              <c:f>'Chart-2'!$E$23</c:f>
              <c:numCache>
                <c:formatCode>0.0%</c:formatCode>
                <c:ptCount val="1"/>
                <c:pt idx="0">
                  <c:v>0.20922138160529516</c:v>
                </c:pt>
              </c:numCache>
            </c:numRef>
          </c:xVal>
          <c:yVal>
            <c:numRef>
              <c:f>'Chart-2'!$D$23</c:f>
              <c:numCache>
                <c:formatCode>0.0%</c:formatCode>
                <c:ptCount val="1"/>
                <c:pt idx="0">
                  <c:v>0.14536750540019838</c:v>
                </c:pt>
              </c:numCache>
            </c:numRef>
          </c:yVal>
          <c:smooth val="0"/>
          <c:extLst>
            <c:ext xmlns:c16="http://schemas.microsoft.com/office/drawing/2014/chart" uri="{C3380CC4-5D6E-409C-BE32-E72D297353CC}">
              <c16:uniqueId val="{0000002C-4364-46F0-8246-E93EEEBB6C5E}"/>
            </c:ext>
          </c:extLst>
        </c:ser>
        <c:ser>
          <c:idx val="0"/>
          <c:order val="24"/>
          <c:tx>
            <c:strRef>
              <c:f>'Chart-2'!$C$28</c:f>
              <c:strCache>
                <c:ptCount val="1"/>
                <c:pt idx="0">
                  <c:v>Dillistone</c:v>
                </c:pt>
              </c:strCache>
            </c:strRef>
          </c:tx>
          <c:spPr>
            <a:ln w="28575">
              <a:solidFill>
                <a:schemeClr val="tx2"/>
              </a:solidFill>
            </a:ln>
          </c:spPr>
          <c:marker>
            <c:symbol val="circle"/>
            <c:size val="7"/>
            <c:spPr>
              <a:solidFill>
                <a:schemeClr val="tx2"/>
              </a:solidFill>
              <a:ln>
                <a:solidFill>
                  <a:schemeClr val="tx2"/>
                </a:solidFill>
              </a:ln>
            </c:spPr>
          </c:marker>
          <c:xVal>
            <c:numRef>
              <c:f>'Chart-2'!$E$28</c:f>
              <c:numCache>
                <c:formatCode>0.0%</c:formatCode>
                <c:ptCount val="1"/>
                <c:pt idx="0">
                  <c:v>0.15792855307118994</c:v>
                </c:pt>
              </c:numCache>
            </c:numRef>
          </c:xVal>
          <c:yVal>
            <c:numRef>
              <c:f>'Chart-2'!$D$28</c:f>
              <c:numCache>
                <c:formatCode>0.0%</c:formatCode>
                <c:ptCount val="1"/>
                <c:pt idx="0">
                  <c:v>-7.6304232836775676E-2</c:v>
                </c:pt>
              </c:numCache>
            </c:numRef>
          </c:yVal>
          <c:smooth val="0"/>
          <c:extLst>
            <c:ext xmlns:c16="http://schemas.microsoft.com/office/drawing/2014/chart" uri="{C3380CC4-5D6E-409C-BE32-E72D297353CC}">
              <c16:uniqueId val="{0000002D-4364-46F0-8246-E93EEEBB6C5E}"/>
            </c:ext>
          </c:extLst>
        </c:ser>
        <c:ser>
          <c:idx val="22"/>
          <c:order val="25"/>
          <c:tx>
            <c:strRef>
              <c:f>'Chart-2'!$C$26</c:f>
              <c:strCache>
                <c:ptCount val="1"/>
                <c:pt idx="0">
                  <c:v>Limeade</c:v>
                </c:pt>
              </c:strCache>
            </c:strRef>
          </c:tx>
          <c:spPr>
            <a:ln w="28575">
              <a:noFill/>
            </a:ln>
          </c:spPr>
          <c:xVal>
            <c:numRef>
              <c:f>'Chart-2'!$E$26</c:f>
              <c:numCache>
                <c:formatCode>0.0%</c:formatCode>
                <c:ptCount val="1"/>
                <c:pt idx="0">
                  <c:v>-0.15781381295478519</c:v>
                </c:pt>
              </c:numCache>
            </c:numRef>
          </c:xVal>
          <c:yVal>
            <c:numRef>
              <c:f>'Chart-2'!$D$26</c:f>
              <c:numCache>
                <c:formatCode>0.0%</c:formatCode>
                <c:ptCount val="1"/>
                <c:pt idx="0">
                  <c:v>1.3352416841800219E-2</c:v>
                </c:pt>
              </c:numCache>
            </c:numRef>
          </c:yVal>
          <c:smooth val="0"/>
          <c:extLst>
            <c:ext xmlns:c16="http://schemas.microsoft.com/office/drawing/2014/chart" uri="{C3380CC4-5D6E-409C-BE32-E72D297353CC}">
              <c16:uniqueId val="{0000002E-4364-46F0-8246-E93EEEBB6C5E}"/>
            </c:ext>
          </c:extLst>
        </c:ser>
        <c:dLbls>
          <c:showLegendKey val="0"/>
          <c:showVal val="0"/>
          <c:showCatName val="0"/>
          <c:showSerName val="0"/>
          <c:showPercent val="0"/>
          <c:showBubbleSize val="0"/>
        </c:dLbls>
        <c:axId val="86974464"/>
        <c:axId val="86976384"/>
      </c:scatterChart>
      <c:valAx>
        <c:axId val="86974464"/>
        <c:scaling>
          <c:orientation val="minMax"/>
          <c:max val="0.5"/>
          <c:min val="0"/>
        </c:scaling>
        <c:delete val="0"/>
        <c:axPos val="b"/>
        <c:title>
          <c:tx>
            <c:rich>
              <a:bodyPr/>
              <a:lstStyle/>
              <a:p>
                <a:pPr algn="r">
                  <a:defRPr/>
                </a:pPr>
                <a:r>
                  <a:rPr lang="en-US" sz="1100" b="1">
                    <a:solidFill>
                      <a:schemeClr val="accent1"/>
                    </a:solidFill>
                  </a:rPr>
                  <a:t>EBITDA Margin (CY2022E)</a:t>
                </a:r>
              </a:p>
            </c:rich>
          </c:tx>
          <c:layout>
            <c:manualLayout>
              <c:xMode val="edge"/>
              <c:yMode val="edge"/>
              <c:x val="0.82973363010996171"/>
              <c:y val="0.95286241081597245"/>
            </c:manualLayout>
          </c:layout>
          <c:overlay val="0"/>
        </c:title>
        <c:numFmt formatCode="0%" sourceLinked="0"/>
        <c:majorTickMark val="out"/>
        <c:minorTickMark val="none"/>
        <c:tickLblPos val="nextTo"/>
        <c:txPr>
          <a:bodyPr rot="0" vert="horz"/>
          <a:lstStyle/>
          <a:p>
            <a:pPr>
              <a:defRPr sz="1000">
                <a:solidFill>
                  <a:schemeClr val="accent1"/>
                </a:solidFill>
              </a:defRPr>
            </a:pPr>
            <a:endParaRPr lang="en-US"/>
          </a:p>
        </c:txPr>
        <c:crossAx val="86976384"/>
        <c:crossesAt val="-0.60000000000000064"/>
        <c:crossBetween val="midCat"/>
        <c:majorUnit val="0.1"/>
      </c:valAx>
      <c:valAx>
        <c:axId val="86976384"/>
        <c:scaling>
          <c:orientation val="minMax"/>
          <c:max val="0.60000000000000064"/>
          <c:min val="-0.1"/>
        </c:scaling>
        <c:delete val="0"/>
        <c:axPos val="l"/>
        <c:title>
          <c:tx>
            <c:rich>
              <a:bodyPr rot="0" vert="horz"/>
              <a:lstStyle/>
              <a:p>
                <a:pPr algn="ctr">
                  <a:defRPr sz="1100" b="1">
                    <a:solidFill>
                      <a:schemeClr val="accent1"/>
                    </a:solidFill>
                  </a:defRPr>
                </a:pPr>
                <a:r>
                  <a:rPr lang="en-US" sz="1100" b="1" dirty="0">
                    <a:solidFill>
                      <a:schemeClr val="accent1"/>
                    </a:solidFill>
                  </a:rPr>
                  <a:t> Revenue Growth</a:t>
                </a:r>
              </a:p>
              <a:p>
                <a:pPr algn="ctr">
                  <a:defRPr sz="1100" b="1">
                    <a:solidFill>
                      <a:schemeClr val="accent1"/>
                    </a:solidFill>
                  </a:defRPr>
                </a:pPr>
                <a:r>
                  <a:rPr lang="en-US" sz="1100" b="1" dirty="0">
                    <a:solidFill>
                      <a:schemeClr val="accent1"/>
                    </a:solidFill>
                  </a:rPr>
                  <a:t>(FY21-22E)</a:t>
                </a:r>
              </a:p>
            </c:rich>
          </c:tx>
          <c:layout>
            <c:manualLayout>
              <c:xMode val="edge"/>
              <c:yMode val="edge"/>
              <c:x val="1.0362424183376921E-3"/>
              <c:y val="2.1480503242508114E-3"/>
            </c:manualLayout>
          </c:layout>
          <c:overlay val="0"/>
        </c:title>
        <c:numFmt formatCode="0%" sourceLinked="0"/>
        <c:majorTickMark val="out"/>
        <c:minorTickMark val="none"/>
        <c:tickLblPos val="nextTo"/>
        <c:spPr>
          <a:ln>
            <a:solidFill>
              <a:schemeClr val="bg1">
                <a:lumMod val="75000"/>
              </a:schemeClr>
            </a:solidFill>
          </a:ln>
        </c:spPr>
        <c:txPr>
          <a:bodyPr rot="0" vert="horz"/>
          <a:lstStyle/>
          <a:p>
            <a:pPr>
              <a:defRPr sz="1000">
                <a:solidFill>
                  <a:schemeClr val="accent1"/>
                </a:solidFill>
              </a:defRPr>
            </a:pPr>
            <a:endParaRPr lang="en-US"/>
          </a:p>
        </c:txPr>
        <c:crossAx val="86974464"/>
        <c:crossesAt val="-0.4"/>
        <c:crossBetween val="midCat"/>
      </c:valAx>
      <c:spPr>
        <a:noFill/>
        <a:ln w="25400">
          <a:noFill/>
        </a:ln>
      </c:spPr>
    </c:plotArea>
    <c:plotVisOnly val="1"/>
    <c:dispBlanksAs val="gap"/>
    <c:showDLblsOverMax val="0"/>
  </c:chart>
  <c:spPr>
    <a:noFill/>
    <a:ln>
      <a:noFill/>
    </a:ln>
  </c:spPr>
  <c:txPr>
    <a:bodyPr/>
    <a:lstStyle/>
    <a:p>
      <a:pPr>
        <a:defRPr sz="9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7_4E6ADCE0.xml><?xml version="1.0" encoding="utf-8"?>
<p188:cmLst xmlns:a="http://schemas.openxmlformats.org/drawingml/2006/main" xmlns:r="http://schemas.openxmlformats.org/officeDocument/2006/relationships" xmlns:p188="http://schemas.microsoft.com/office/powerpoint/2018/8/main">
  <p188:cm id="{22E47496-40C4-3A4E-8172-1A0E2C4BB181}" authorId="{333EC754-B7AF-5301-8188-026740A2A199}" status="resolved" created="2022-04-19T11:26:21.650" complete="100000">
    <pc:sldMkLst xmlns:pc="http://schemas.microsoft.com/office/powerpoint/2013/main/command">
      <pc:docMk/>
      <pc:sldMk cId="1315626208" sldId="279"/>
    </pc:sldMkLst>
    <p188:pos x="5311775" y="4759325"/>
    <p188:txBody>
      <a:bodyPr/>
      <a:lstStyle/>
      <a:p>
        <a:r>
          <a:rPr lang="en-GB"/>
          <a:t>Change “The Fed” to “Central Banks have”</a:t>
        </a:r>
      </a:p>
    </p188:txBody>
  </p188:cm>
  <p188:cm id="{3534DEA2-C503-8F4B-8BAA-D75339D45D08}" authorId="{333EC754-B7AF-5301-8188-026740A2A199}" status="resolved" created="2022-04-19T11:28:34.234" complete="100000">
    <ac:deMkLst xmlns:ac="http://schemas.microsoft.com/office/drawing/2013/main/command">
      <pc:docMk xmlns:pc="http://schemas.microsoft.com/office/powerpoint/2013/main/command"/>
      <pc:sldMk xmlns:pc="http://schemas.microsoft.com/office/powerpoint/2013/main/command" cId="1315626208" sldId="279"/>
      <ac:spMk id="5" creationId="{F82FD355-7B54-604C-8B47-472F9957D974}"/>
    </ac:deMkLst>
    <p188:txBody>
      <a:bodyPr/>
      <a:lstStyle/>
      <a:p>
        <a:r>
          <a:rPr lang="en-GB"/>
          <a:t>Limeade (typo)</a:t>
        </a:r>
      </a:p>
    </p188:txBody>
  </p188:cm>
</p188:cmLst>
</file>

<file path=ppt/comments/modernComment_11E_E55810F8.xml><?xml version="1.0" encoding="utf-8"?>
<p188:cmLst xmlns:a="http://schemas.openxmlformats.org/drawingml/2006/main" xmlns:r="http://schemas.openxmlformats.org/officeDocument/2006/relationships" xmlns:p188="http://schemas.microsoft.com/office/powerpoint/2018/8/main">
  <p188:cm id="{9B5A45E2-DB28-B444-B1E4-717FE39C93F7}" authorId="{333EC754-B7AF-5301-8188-026740A2A199}" status="resolved" created="2022-04-19T11:43:00.629" complete="100000">
    <pc:sldMkLst xmlns:pc="http://schemas.microsoft.com/office/powerpoint/2013/main/command">
      <pc:docMk/>
      <pc:sldMk cId="3847753976" sldId="286"/>
    </pc:sldMkLst>
    <p188:pos x="1320800" y="4714875"/>
    <p188:txBody>
      <a:bodyPr/>
      <a:lstStyle/>
      <a:p>
        <a:r>
          <a:rPr lang="en-GB"/>
          <a:t>S/b Access Group</a:t>
        </a:r>
      </a:p>
    </p188:txBody>
  </p188:cm>
</p188:cmLst>
</file>

<file path=ppt/comments/modernComment_131_6F59916B.xml><?xml version="1.0" encoding="utf-8"?>
<p188:cmLst xmlns:a="http://schemas.openxmlformats.org/drawingml/2006/main" xmlns:r="http://schemas.openxmlformats.org/officeDocument/2006/relationships" xmlns:p188="http://schemas.microsoft.com/office/powerpoint/2018/8/main">
  <p188:cm id="{83489435-6F49-9E42-B8B3-A90AAE04AF6F}" authorId="{333EC754-B7AF-5301-8188-026740A2A199}" status="resolved" created="2022-04-19T11:41:35.736" complete="100000">
    <pc:sldMkLst xmlns:pc="http://schemas.microsoft.com/office/powerpoint/2013/main/command">
      <pc:docMk/>
      <pc:sldMk cId="1868140907" sldId="305"/>
    </pc:sldMkLst>
    <p188:pos x="1298575" y="3476625"/>
    <p188:txBody>
      <a:bodyPr/>
      <a:lstStyle/>
      <a:p>
        <a:r>
          <a:rPr lang="en-GB"/>
          <a:t>s/b Radancy and not TMP</a:t>
        </a:r>
      </a:p>
    </p188:txBody>
  </p188:cm>
</p188:cmLst>
</file>

<file path=ppt/comments/modernComment_133_2648D07D.xml><?xml version="1.0" encoding="utf-8"?>
<p188:cmLst xmlns:a="http://schemas.openxmlformats.org/drawingml/2006/main" xmlns:r="http://schemas.openxmlformats.org/officeDocument/2006/relationships" xmlns:p188="http://schemas.microsoft.com/office/powerpoint/2018/8/main">
  <p188:cm id="{7BD6AD55-59CA-2044-823F-C13FE93B414C}" authorId="{333EC754-B7AF-5301-8188-026740A2A199}" status="resolved" created="2022-04-19T11:32:42.513" complete="100000">
    <pc:sldMkLst xmlns:pc="http://schemas.microsoft.com/office/powerpoint/2013/main/command">
      <pc:docMk/>
      <pc:sldMk cId="642306173" sldId="307"/>
    </pc:sldMkLst>
    <p188:pos x="2349500" y="3641725"/>
    <p188:txBody>
      <a:bodyPr/>
      <a:lstStyle/>
      <a:p>
        <a:r>
          <a:rPr lang="en-GB"/>
          <a:t>Spotcues (typo)</a:t>
        </a:r>
      </a:p>
    </p188:txBody>
  </p188:cm>
  <p188:cm id="{D72EB9A7-08DD-8948-9717-FC1AEF1EE1C9}" authorId="{333EC754-B7AF-5301-8188-026740A2A199}" status="resolved" created="2022-04-19T11:35:57.455" complete="100000">
    <pc:sldMkLst xmlns:pc="http://schemas.microsoft.com/office/powerpoint/2013/main/command">
      <pc:docMk/>
      <pc:sldMk cId="642306173" sldId="307"/>
    </pc:sldMkLst>
    <p188:pos x="9159875" y="3673475"/>
    <p188:txBody>
      <a:bodyPr/>
      <a:lstStyle/>
      <a:p>
        <a:r>
          <a:rPr lang="en-GB"/>
          <a:t>I don’t think this is the correct rationalle - it refers to Groupe.io and not Spotcues</a:t>
        </a:r>
      </a:p>
    </p188:txBody>
  </p188:cm>
  <p188:cm id="{557211AB-2821-6442-BC2B-C3D4FAE86A08}" authorId="{333EC754-B7AF-5301-8188-026740A2A199}" status="resolved" created="2022-04-19T11:37:10.007" complete="100000">
    <pc:sldMkLst xmlns:pc="http://schemas.microsoft.com/office/powerpoint/2013/main/command">
      <pc:docMk/>
      <pc:sldMk cId="642306173" sldId="307"/>
    </pc:sldMkLst>
    <p188:pos x="1231900" y="4505325"/>
    <p188:txBody>
      <a:bodyPr/>
      <a:lstStyle/>
      <a:p>
        <a:r>
          <a:rPr lang="en-GB"/>
          <a:t>Cornerstone (delete “Demand”)</a:t>
        </a:r>
      </a:p>
    </p188:txBody>
  </p188:cm>
</p188:cmLst>
</file>

<file path=ppt/comments/modernComment_134_6C99186.xml><?xml version="1.0" encoding="utf-8"?>
<p188:cmLst xmlns:a="http://schemas.openxmlformats.org/drawingml/2006/main" xmlns:r="http://schemas.openxmlformats.org/officeDocument/2006/relationships" xmlns:p188="http://schemas.microsoft.com/office/powerpoint/2018/8/main">
  <p188:cm id="{5D3F0BDB-E69C-6C4C-9418-C2FEFBF2FA96}" authorId="{333EC754-B7AF-5301-8188-026740A2A199}" status="resolved" created="2022-04-19T11:38:18.390" complete="100000">
    <pc:sldMkLst xmlns:pc="http://schemas.microsoft.com/office/powerpoint/2013/main/command">
      <pc:docMk/>
      <pc:sldMk cId="113873286" sldId="308"/>
    </pc:sldMkLst>
    <p188:pos x="10061575" y="3819525"/>
    <p188:txBody>
      <a:bodyPr/>
      <a:lstStyle/>
      <a:p>
        <a:r>
          <a:rPr lang="en-GB"/>
          <a:t>Why are we talking about Zenefits here?</a:t>
        </a:r>
      </a:p>
    </p188:txBody>
  </p188:cm>
</p188:cmLst>
</file>

<file path=ppt/comments/modernComment_135_7FD86242.xml><?xml version="1.0" encoding="utf-8"?>
<p188:cmLst xmlns:a="http://schemas.openxmlformats.org/drawingml/2006/main" xmlns:r="http://schemas.openxmlformats.org/officeDocument/2006/relationships" xmlns:p188="http://schemas.microsoft.com/office/powerpoint/2018/8/main">
  <p188:cm id="{7C5AD720-CE72-2446-AF63-BCFD6833CD29}" authorId="{333EC754-B7AF-5301-8188-026740A2A199}" status="resolved" created="2022-04-19T11:43:47.565" complete="100000">
    <pc:sldMkLst xmlns:pc="http://schemas.microsoft.com/office/powerpoint/2013/main/command">
      <pc:docMk/>
      <pc:sldMk cId="2144887362" sldId="309"/>
    </pc:sldMkLst>
    <p188:pos x="9394825" y="2730500"/>
    <p188:txBody>
      <a:bodyPr/>
      <a:lstStyle/>
      <a:p>
        <a:r>
          <a:rPr lang="en-GB"/>
          <a:t>delete “of”</a:t>
        </a:r>
      </a:p>
    </p188:txBody>
  </p188:cm>
</p188:cmLst>
</file>

<file path=ppt/comments/modernComment_147_A42BB414.xml><?xml version="1.0" encoding="utf-8"?>
<p188:cmLst xmlns:a="http://schemas.openxmlformats.org/drawingml/2006/main" xmlns:r="http://schemas.openxmlformats.org/officeDocument/2006/relationships" xmlns:p188="http://schemas.microsoft.com/office/powerpoint/2018/8/main">
  <p188:cm id="{D5DF6EF6-9716-694D-8043-F7F369692A1B}" authorId="{333EC754-B7AF-5301-8188-026740A2A199}" status="resolved" created="2022-04-19T11:14:05.543" complete="100000">
    <ac:deMkLst xmlns:ac="http://schemas.microsoft.com/office/drawing/2013/main/command">
      <pc:docMk xmlns:pc="http://schemas.microsoft.com/office/powerpoint/2013/main/command"/>
      <pc:sldMk xmlns:pc="http://schemas.microsoft.com/office/powerpoint/2013/main/command" cId="2754327572" sldId="327"/>
      <ac:spMk id="5" creationId="{FCDA3AA9-E6E7-5346-AC09-02CCB99F2F4C}"/>
    </ac:deMkLst>
    <p188:txBody>
      <a:bodyPr/>
      <a:lstStyle/>
      <a:p>
        <a:r>
          <a:rPr lang="en-GB"/>
          <a:t>mention Wrkit was acquired, by whom and the date.</a:t>
        </a:r>
      </a:p>
    </p188:txBody>
  </p188:cm>
  <p188:cm id="{0FFC074F-5CB6-E84D-8577-67BAC1792129}" authorId="{333EC754-B7AF-5301-8188-026740A2A199}" status="resolved" created="2022-04-19T11:14:25.867" complete="100000">
    <ac:deMkLst xmlns:ac="http://schemas.microsoft.com/office/drawing/2013/main/command">
      <pc:docMk xmlns:pc="http://schemas.microsoft.com/office/powerpoint/2013/main/command"/>
      <pc:sldMk xmlns:pc="http://schemas.microsoft.com/office/powerpoint/2013/main/command" cId="2754327572" sldId="327"/>
      <ac:spMk id="22" creationId="{2FE30138-50A5-BF49-99A3-83D38F6A5E6B}"/>
    </ac:deMkLst>
    <p188:txBody>
      <a:bodyPr/>
      <a:lstStyle/>
      <a:p>
        <a:r>
          <a:rPr lang="en-GB"/>
          <a:t>Mention Spotcues was acquired, by whom and the date</a:t>
        </a:r>
      </a:p>
    </p188:txBody>
  </p188:cm>
  <p188:cm id="{E2A42A6D-1FC5-3246-BB35-3E3321E209D3}" authorId="{333EC754-B7AF-5301-8188-026740A2A199}" status="resolved" created="2022-04-19T11:15:43.624" complete="100000">
    <ac:deMkLst xmlns:ac="http://schemas.microsoft.com/office/drawing/2013/main/command">
      <pc:docMk xmlns:pc="http://schemas.microsoft.com/office/powerpoint/2013/main/command"/>
      <pc:sldMk xmlns:pc="http://schemas.microsoft.com/office/powerpoint/2013/main/command" cId="2754327572" sldId="327"/>
      <ac:spMk id="22" creationId="{2FE30138-50A5-BF49-99A3-83D38F6A5E6B}"/>
    </ac:deMkLst>
    <p188:txBody>
      <a:bodyPr/>
      <a:lstStyle/>
      <a:p>
        <a:r>
          <a:rPr lang="en-GB"/>
          <a:t>Especially with the above additions, edit the overall text to make it fit to the page better - just a bit more white space at the bottom.</a:t>
        </a:r>
      </a:p>
    </p188:txBody>
  </p188:cm>
</p188:cmLst>
</file>

<file path=ppt/comments/modernComment_148_7D2A8A4.xml><?xml version="1.0" encoding="utf-8"?>
<p188:cmLst xmlns:a="http://schemas.openxmlformats.org/drawingml/2006/main" xmlns:r="http://schemas.openxmlformats.org/officeDocument/2006/relationships" xmlns:p188="http://schemas.microsoft.com/office/powerpoint/2018/8/main">
  <p188:cm id="{61749A56-E5B7-4A4C-BAB0-037CBC17FC26}" authorId="{333EC754-B7AF-5301-8188-026740A2A199}" status="resolved" created="2022-04-19T11:16:03.840" complete="100000">
    <pc:sldMkLst xmlns:pc="http://schemas.microsoft.com/office/powerpoint/2013/main/command">
      <pc:docMk/>
      <pc:sldMk cId="131246244" sldId="328"/>
    </pc:sldMkLst>
    <p188:pos x="2873375" y="6200775"/>
    <p188:txBody>
      <a:bodyPr/>
      <a:lstStyle/>
      <a:p>
        <a:r>
          <a:rPr lang="en-GB"/>
          <a:t>Paylocity - typo</a:t>
        </a:r>
      </a:p>
    </p188:txBody>
  </p188:cm>
  <p188:cm id="{42C74EB6-5B4C-4542-852A-142496EB21ED}" authorId="{333EC754-B7AF-5301-8188-026740A2A199}" status="resolved" created="2022-04-19T11:16:40.887" complete="100000">
    <pc:sldMkLst xmlns:pc="http://schemas.microsoft.com/office/powerpoint/2013/main/command">
      <pc:docMk/>
      <pc:sldMk cId="131246244" sldId="328"/>
    </pc:sldMkLst>
    <p188:pos x="2933700" y="6283325"/>
    <p188:txBody>
      <a:bodyPr/>
      <a:lstStyle/>
      <a:p>
        <a:r>
          <a:rPr lang="en-GB"/>
          <a:t>Add month and year Cloudsnap acquired</a:t>
        </a:r>
      </a:p>
    </p188:txBody>
  </p188:cm>
  <p188:cm id="{C8785D33-63F0-CE42-A857-565B860032CB}" authorId="{333EC754-B7AF-5301-8188-026740A2A199}" status="resolved" created="2022-04-19T11:17:11.723" complete="100000">
    <pc:sldMkLst xmlns:pc="http://schemas.microsoft.com/office/powerpoint/2013/main/command">
      <pc:docMk/>
      <pc:sldMk cId="131246244" sldId="328"/>
    </pc:sldMkLst>
    <p188:pos x="1593850" y="6223000"/>
    <p188:txBody>
      <a:bodyPr/>
      <a:lstStyle/>
      <a:p>
        <a:r>
          <a:rPr lang="en-GB"/>
          <a:t>trim text to leave more of a gap at the bottom</a:t>
        </a:r>
      </a:p>
    </p188:txBody>
  </p188:cm>
  <p188:cm id="{DD8721AC-DA0D-8746-866E-DA33321FE8DD}" authorId="{333EC754-B7AF-5301-8188-026740A2A199}" status="resolved" created="2022-04-19T11:23:40.663" complete="100000">
    <ac:deMkLst xmlns:ac="http://schemas.microsoft.com/office/drawing/2013/main/command">
      <pc:docMk xmlns:pc="http://schemas.microsoft.com/office/powerpoint/2013/main/command"/>
      <pc:sldMk xmlns:pc="http://schemas.microsoft.com/office/powerpoint/2013/main/command" cId="131246244" sldId="328"/>
      <ac:spMk id="22" creationId="{2FE30138-50A5-BF49-99A3-83D38F6A5E6B}"/>
    </ac:deMkLst>
    <p188:pos x="2172848" y="4105276"/>
    <p188:txBody>
      <a:bodyPr/>
      <a:lstStyle/>
      <a:p>
        <a:r>
          <a:rPr lang="en-GB"/>
          <a:t>claro - month and year of acquisition</a:t>
        </a:r>
      </a:p>
    </p188:txBody>
  </p188:cm>
</p188:cmLst>
</file>

<file path=ppt/drawings/_rels/drawing3.xml.rels><?xml version="1.0" encoding="UTF-8" standalone="yes"?>
<Relationships xmlns="http://schemas.openxmlformats.org/package/2006/relationships"><Relationship Id="rId1" Type="http://schemas.openxmlformats.org/officeDocument/2006/relationships/image" Target="../media/image51.jpeg"/></Relationships>
</file>

<file path=ppt/drawings/drawing1.xml><?xml version="1.0" encoding="utf-8"?>
<c:userShapes xmlns:c="http://schemas.openxmlformats.org/drawingml/2006/chart">
  <cdr:relSizeAnchor xmlns:cdr="http://schemas.openxmlformats.org/drawingml/2006/chartDrawing">
    <cdr:from>
      <cdr:x>0.00148</cdr:x>
      <cdr:y>0</cdr:y>
    </cdr:from>
    <cdr:to>
      <cdr:x>0.34692</cdr:x>
      <cdr:y>0.04985</cdr:y>
    </cdr:to>
    <cdr:sp macro="" textlink="">
      <cdr:nvSpPr>
        <cdr:cNvPr id="2" name="TextBox 3"/>
        <cdr:cNvSpPr txBox="1"/>
      </cdr:nvSpPr>
      <cdr:spPr>
        <a:xfrm xmlns:a="http://schemas.openxmlformats.org/drawingml/2006/main">
          <a:off x="6400" y="-1267959"/>
          <a:ext cx="1497226" cy="98459"/>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l"/>
          <a:r>
            <a:rPr lang="en-US" sz="1000" dirty="0">
              <a:solidFill>
                <a:schemeClr val="tx1">
                  <a:lumMod val="75000"/>
                  <a:lumOff val="25000"/>
                </a:schemeClr>
              </a:solidFill>
              <a:latin typeface="+mn-lt"/>
              <a:cs typeface="Arial" pitchFamily="34" charset="0"/>
            </a:rPr>
            <a:t>EV/Revenue</a:t>
          </a:r>
        </a:p>
      </cdr:txBody>
    </cdr:sp>
  </cdr:relSizeAnchor>
</c:userShapes>
</file>

<file path=ppt/drawings/drawing2.xml><?xml version="1.0" encoding="utf-8"?>
<c:userShapes xmlns:c="http://schemas.openxmlformats.org/drawingml/2006/chart">
  <cdr:relSizeAnchor xmlns:cdr="http://schemas.openxmlformats.org/drawingml/2006/chartDrawing">
    <cdr:from>
      <cdr:x>0.80676</cdr:x>
      <cdr:y>0.03083</cdr:y>
    </cdr:from>
    <cdr:to>
      <cdr:x>1</cdr:x>
      <cdr:y>0.24335</cdr:y>
    </cdr:to>
    <cdr:sp macro="" textlink="">
      <cdr:nvSpPr>
        <cdr:cNvPr id="2" name="TextBox 1"/>
        <cdr:cNvSpPr txBox="1"/>
      </cdr:nvSpPr>
      <cdr:spPr>
        <a:xfrm xmlns:a="http://schemas.openxmlformats.org/drawingml/2006/main">
          <a:off x="4079470" y="73859"/>
          <a:ext cx="977162" cy="509134"/>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sz="1000" b="1" dirty="0">
              <a:solidFill>
                <a:schemeClr val="tx1">
                  <a:lumMod val="75000"/>
                  <a:lumOff val="25000"/>
                </a:schemeClr>
              </a:solidFill>
              <a:latin typeface="Arial" pitchFamily="34" charset="0"/>
              <a:cs typeface="Arial" pitchFamily="34" charset="0"/>
            </a:rPr>
            <a:t>Larger players operating at higher margins</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4.2044E-7</cdr:y>
    </cdr:from>
    <cdr:to>
      <cdr:x>0.24348</cdr:x>
      <cdr:y>0.08009</cdr:y>
    </cdr:to>
    <cdr:sp macro="" textlink="">
      <cdr:nvSpPr>
        <cdr:cNvPr id="2" name="TextBox 1"/>
        <cdr:cNvSpPr txBox="1"/>
      </cdr:nvSpPr>
      <cdr:spPr>
        <a:xfrm xmlns:a="http://schemas.openxmlformats.org/drawingml/2006/main">
          <a:off x="0" y="1"/>
          <a:ext cx="2248497" cy="190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solidFill>
                <a:schemeClr val="accent1"/>
              </a:solidFill>
              <a:latin typeface="Arial" pitchFamily="34" charset="0"/>
              <a:cs typeface="Arial" pitchFamily="34" charset="0"/>
            </a:rPr>
            <a:t>EV/Revenue (CY22E</a:t>
          </a:r>
          <a:r>
            <a:rPr lang="en-US" sz="1100">
              <a:solidFill>
                <a:schemeClr val="accent1"/>
              </a:solidFill>
              <a:latin typeface="Arial" pitchFamily="34" charset="0"/>
              <a:cs typeface="Arial" pitchFamily="34" charset="0"/>
            </a:rPr>
            <a:t>)</a:t>
          </a:r>
        </a:p>
      </cdr:txBody>
    </cdr:sp>
  </cdr:relSizeAnchor>
  <cdr:relSizeAnchor xmlns:cdr="http://schemas.openxmlformats.org/drawingml/2006/chartDrawing">
    <cdr:from>
      <cdr:x>0.6267</cdr:x>
      <cdr:y>0.91088</cdr:y>
    </cdr:from>
    <cdr:to>
      <cdr:x>0.96919</cdr:x>
      <cdr:y>0.99568</cdr:y>
    </cdr:to>
    <cdr:sp macro="" textlink="">
      <cdr:nvSpPr>
        <cdr:cNvPr id="3" name="TextBox 1"/>
        <cdr:cNvSpPr txBox="1"/>
      </cdr:nvSpPr>
      <cdr:spPr>
        <a:xfrm xmlns:a="http://schemas.openxmlformats.org/drawingml/2006/main">
          <a:off x="6365339" y="2409475"/>
          <a:ext cx="3478642" cy="224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100" b="1">
              <a:solidFill>
                <a:schemeClr val="accent1"/>
              </a:solidFill>
              <a:latin typeface="Arial" pitchFamily="34" charset="0"/>
              <a:cs typeface="Arial" pitchFamily="34" charset="0"/>
            </a:rPr>
            <a:t>Revenue Growth (FY21-22E)</a:t>
          </a:r>
          <a:endParaRPr lang="en-US" sz="1100">
            <a:solidFill>
              <a:schemeClr val="accent1"/>
            </a:solidFill>
            <a:latin typeface="Arial" pitchFamily="34" charset="0"/>
            <a:cs typeface="Arial" pitchFamily="34" charset="0"/>
          </a:endParaRPr>
        </a:p>
      </cdr:txBody>
    </cdr:sp>
  </cdr:relSizeAnchor>
  <cdr:relSizeAnchor xmlns:cdr="http://schemas.openxmlformats.org/drawingml/2006/chartDrawing">
    <cdr:from>
      <cdr:x>0.02968</cdr:x>
      <cdr:y>0.72409</cdr:y>
    </cdr:from>
    <cdr:to>
      <cdr:x>0.1212</cdr:x>
      <cdr:y>0.77098</cdr:y>
    </cdr:to>
    <cdr:pic>
      <cdr:nvPicPr>
        <cdr:cNvPr id="4" name="Picture 3" descr="Dillistone Group Announces 2014 Results - Ikiru People">
          <a:extLst xmlns:a="http://schemas.openxmlformats.org/drawingml/2006/main">
            <a:ext uri="{FF2B5EF4-FFF2-40B4-BE49-F238E27FC236}">
              <a16:creationId xmlns:a16="http://schemas.microsoft.com/office/drawing/2014/main" id="{D88A0290-3CFA-49CC-8F44-D9BBDE86393D}"/>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grayscl/>
          <a:extLst>
            <a:ext uri="{28A0092B-C50C-407E-A947-70E740481C1C}">
              <a14:useLocalDpi xmlns:a14="http://schemas.microsoft.com/office/drawing/2010/main" val="0"/>
            </a:ext>
          </a:extLst>
        </a:blip>
        <a:srcRect xmlns:a="http://schemas.openxmlformats.org/drawingml/2006/main" l="15757" t="23203" r="8789" b="23203"/>
        <a:stretch xmlns:a="http://schemas.openxmlformats.org/drawingml/2006/main"/>
      </cdr:blipFill>
      <cdr:spPr bwMode="auto">
        <a:xfrm xmlns:a="http://schemas.openxmlformats.org/drawingml/2006/main">
          <a:off x="234732" y="3681306"/>
          <a:ext cx="723899" cy="23839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B0D642-DA49-F44A-8191-427A42C5B1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19FBC5B0-E650-B846-9BD5-1E1E672C42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B8FD51-EA8F-A94D-B9CF-47D6441336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A088F7-7761-0149-BD21-55C4991139DD}" type="slidenum">
              <a:rPr lang="en-US" smtClean="0"/>
              <a:t>‹#›</a:t>
            </a:fld>
            <a:endParaRPr lang="en-US"/>
          </a:p>
        </p:txBody>
      </p:sp>
    </p:spTree>
    <p:extLst>
      <p:ext uri="{BB962C8B-B14F-4D97-AF65-F5344CB8AC3E}">
        <p14:creationId xmlns:p14="http://schemas.microsoft.com/office/powerpoint/2010/main" val="160128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782F-9886-45BC-ADA3-D9106C5379D8}" type="datetimeFigureOut">
              <a:rPr lang="en-GB" smtClean="0"/>
              <a:t>20/04/2022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71094-DF80-4CE1-B561-5B4DA587B424}" type="slidenum">
              <a:rPr lang="en-GB" smtClean="0"/>
              <a:t>‹#›</a:t>
            </a:fld>
            <a:endParaRPr lang="en-GB"/>
          </a:p>
        </p:txBody>
      </p:sp>
    </p:spTree>
    <p:extLst>
      <p:ext uri="{BB962C8B-B14F-4D97-AF65-F5344CB8AC3E}">
        <p14:creationId xmlns:p14="http://schemas.microsoft.com/office/powerpoint/2010/main" val="207615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2</a:t>
            </a:fld>
            <a:endParaRPr lang="en-GB"/>
          </a:p>
        </p:txBody>
      </p:sp>
    </p:spTree>
    <p:extLst>
      <p:ext uri="{BB962C8B-B14F-4D97-AF65-F5344CB8AC3E}">
        <p14:creationId xmlns:p14="http://schemas.microsoft.com/office/powerpoint/2010/main" val="40512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3</a:t>
            </a:fld>
            <a:endParaRPr lang="en-GB"/>
          </a:p>
        </p:txBody>
      </p:sp>
    </p:spTree>
    <p:extLst>
      <p:ext uri="{BB962C8B-B14F-4D97-AF65-F5344CB8AC3E}">
        <p14:creationId xmlns:p14="http://schemas.microsoft.com/office/powerpoint/2010/main" val="335918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6</a:t>
            </a:fld>
            <a:endParaRPr lang="en-GB"/>
          </a:p>
        </p:txBody>
      </p:sp>
    </p:spTree>
    <p:extLst>
      <p:ext uri="{BB962C8B-B14F-4D97-AF65-F5344CB8AC3E}">
        <p14:creationId xmlns:p14="http://schemas.microsoft.com/office/powerpoint/2010/main" val="410153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7</a:t>
            </a:fld>
            <a:endParaRPr lang="en-GB"/>
          </a:p>
        </p:txBody>
      </p:sp>
    </p:spTree>
    <p:extLst>
      <p:ext uri="{BB962C8B-B14F-4D97-AF65-F5344CB8AC3E}">
        <p14:creationId xmlns:p14="http://schemas.microsoft.com/office/powerpoint/2010/main" val="2205559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RTech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616D05-938E-7744-89AA-2A409B6C463B}"/>
              </a:ext>
            </a:extLst>
          </p:cNvPr>
          <p:cNvSpPr/>
          <p:nvPr userDrawn="1"/>
        </p:nvSpPr>
        <p:spPr>
          <a:xfrm>
            <a:off x="0" y="0"/>
            <a:ext cx="5344160"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F5CD5-D8B8-5945-A41C-18FC0992E8EA}"/>
              </a:ext>
            </a:extLst>
          </p:cNvPr>
          <p:cNvSpPr>
            <a:spLocks noGrp="1"/>
          </p:cNvSpPr>
          <p:nvPr>
            <p:ph type="ctrTitle" hasCustomPrompt="1"/>
          </p:nvPr>
        </p:nvSpPr>
        <p:spPr>
          <a:xfrm>
            <a:off x="294640" y="4447547"/>
            <a:ext cx="3820160" cy="848677"/>
          </a:xfrm>
        </p:spPr>
        <p:txBody>
          <a:bodyPr anchor="t"/>
          <a:lstStyle>
            <a:lvl1pPr algn="l">
              <a:defRPr sz="6000" b="1" i="0">
                <a:solidFill>
                  <a:srgbClr val="80597A"/>
                </a:solidFill>
                <a:latin typeface="Arial" panose="020B0604020202020204" pitchFamily="34" charset="0"/>
                <a:cs typeface="Arial" panose="020B0604020202020204" pitchFamily="34" charset="0"/>
              </a:defRPr>
            </a:lvl1pPr>
          </a:lstStyle>
          <a:p>
            <a:r>
              <a:rPr lang="en-GB" dirty="0"/>
              <a:t>Q4 2021</a:t>
            </a:r>
            <a:endParaRPr lang="en-US" dirty="0"/>
          </a:p>
        </p:txBody>
      </p:sp>
      <p:pic>
        <p:nvPicPr>
          <p:cNvPr id="9" name="Picture 8" descr="Logo&#10;&#10;Description automatically generated">
            <a:extLst>
              <a:ext uri="{FF2B5EF4-FFF2-40B4-BE49-F238E27FC236}">
                <a16:creationId xmlns:a16="http://schemas.microsoft.com/office/drawing/2014/main" id="{844F66E2-8D35-8046-B62B-B0B8A59AF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640" y="235903"/>
            <a:ext cx="2270760" cy="998220"/>
          </a:xfrm>
          <a:prstGeom prst="rect">
            <a:avLst/>
          </a:prstGeom>
        </p:spPr>
      </p:pic>
      <p:sp>
        <p:nvSpPr>
          <p:cNvPr id="10" name="Rectangle 9">
            <a:extLst>
              <a:ext uri="{FF2B5EF4-FFF2-40B4-BE49-F238E27FC236}">
                <a16:creationId xmlns:a16="http://schemas.microsoft.com/office/drawing/2014/main" id="{F008EF63-3200-C041-A638-531902A37B3D}"/>
              </a:ext>
            </a:extLst>
          </p:cNvPr>
          <p:cNvSpPr/>
          <p:nvPr userDrawn="1"/>
        </p:nvSpPr>
        <p:spPr>
          <a:xfrm>
            <a:off x="406400" y="5560383"/>
            <a:ext cx="701040" cy="121287"/>
          </a:xfrm>
          <a:prstGeom prst="rect">
            <a:avLst/>
          </a:prstGeom>
          <a:solidFill>
            <a:srgbClr val="80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36AA126-B3C6-B44D-A46B-22B5F9C5719B}"/>
              </a:ext>
            </a:extLst>
          </p:cNvPr>
          <p:cNvSpPr>
            <a:spLocks noGrp="1"/>
          </p:cNvSpPr>
          <p:nvPr>
            <p:ph type="body" sz="quarter" idx="10" hasCustomPrompt="1"/>
          </p:nvPr>
        </p:nvSpPr>
        <p:spPr>
          <a:xfrm>
            <a:off x="294639" y="5998229"/>
            <a:ext cx="3820159" cy="497524"/>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a:t>
            </a:r>
            <a:br>
              <a:rPr lang="en-GB" dirty="0"/>
            </a:br>
            <a:r>
              <a:rPr lang="en-GB" dirty="0"/>
              <a:t>M&amp;A Review</a:t>
            </a:r>
          </a:p>
        </p:txBody>
      </p:sp>
      <p:pic>
        <p:nvPicPr>
          <p:cNvPr id="22" name="Picture 21" descr="Text&#10;&#10;Description automatically generated">
            <a:extLst>
              <a:ext uri="{FF2B5EF4-FFF2-40B4-BE49-F238E27FC236}">
                <a16:creationId xmlns:a16="http://schemas.microsoft.com/office/drawing/2014/main" id="{E1CCCFD6-0384-8F4D-9052-4D327C449E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11633" y="6094894"/>
            <a:ext cx="2886961" cy="429242"/>
          </a:xfrm>
          <a:prstGeom prst="rect">
            <a:avLst/>
          </a:prstGeom>
        </p:spPr>
      </p:pic>
      <p:pic>
        <p:nvPicPr>
          <p:cNvPr id="11" name="Picture 10" descr="A map of the world&#10;&#10;Description automatically generated with medium confidence">
            <a:extLst>
              <a:ext uri="{FF2B5EF4-FFF2-40B4-BE49-F238E27FC236}">
                <a16:creationId xmlns:a16="http://schemas.microsoft.com/office/drawing/2014/main" id="{B7602B08-0678-1541-B994-6145916B01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0041" y="3429000"/>
            <a:ext cx="5088606" cy="280412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3CEB3EED-6954-1546-83B2-2C91810E23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44160" y="1583639"/>
            <a:ext cx="2178202" cy="5274361"/>
          </a:xfrm>
          <a:prstGeom prst="rect">
            <a:avLst/>
          </a:prstGeom>
        </p:spPr>
      </p:pic>
      <p:pic>
        <p:nvPicPr>
          <p:cNvPr id="14" name="Picture 13" descr="A person sitting at a desk&#10;&#10;Description automatically generated with low confidence">
            <a:extLst>
              <a:ext uri="{FF2B5EF4-FFF2-40B4-BE49-F238E27FC236}">
                <a16:creationId xmlns:a16="http://schemas.microsoft.com/office/drawing/2014/main" id="{E5D53F78-B279-424A-A8EB-86A0F46110E1}"/>
              </a:ext>
            </a:extLst>
          </p:cNvPr>
          <p:cNvPicPr>
            <a:picLocks noChangeAspect="1"/>
          </p:cNvPicPr>
          <p:nvPr userDrawn="1"/>
        </p:nvPicPr>
        <p:blipFill rotWithShape="1">
          <a:blip r:embed="rId6"/>
          <a:srcRect l="16647" r="16647"/>
          <a:stretch/>
        </p:blipFill>
        <p:spPr>
          <a:xfrm>
            <a:off x="5334000" y="0"/>
            <a:ext cx="6858000" cy="6858000"/>
          </a:xfrm>
          <a:prstGeom prst="rect">
            <a:avLst/>
          </a:prstGeom>
        </p:spPr>
      </p:pic>
    </p:spTree>
    <p:extLst>
      <p:ext uri="{BB962C8B-B14F-4D97-AF65-F5344CB8AC3E}">
        <p14:creationId xmlns:p14="http://schemas.microsoft.com/office/powerpoint/2010/main" val="115101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53AAB3-6471-9E45-9F2D-FF866964DD2A}"/>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2922088A-5C71-0946-B27E-B16B2284C4F7}"/>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
        <p:nvSpPr>
          <p:cNvPr id="20" name="Text Placeholder 15">
            <a:extLst>
              <a:ext uri="{FF2B5EF4-FFF2-40B4-BE49-F238E27FC236}">
                <a16:creationId xmlns:a16="http://schemas.microsoft.com/office/drawing/2014/main" id="{E1EAD354-5C88-3B49-805A-2F2D0DA6162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21" name="Picture 20" descr="Text&#10;&#10;Description automatically generated">
            <a:extLst>
              <a:ext uri="{FF2B5EF4-FFF2-40B4-BE49-F238E27FC236}">
                <a16:creationId xmlns:a16="http://schemas.microsoft.com/office/drawing/2014/main" id="{7BDD0E4D-055C-1A4B-9568-A90CD924C1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DDC8E736-63AF-4F47-9B21-4003B43222A5}"/>
              </a:ext>
            </a:extLst>
          </p:cNvPr>
          <p:cNvSpPr>
            <a:spLocks noGrp="1"/>
          </p:cNvSpPr>
          <p:nvPr>
            <p:ph type="body" sz="quarter" idx="10"/>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9" name="Picture 8" descr="Logo, company name&#10;&#10;Description automatically generated">
            <a:extLst>
              <a:ext uri="{FF2B5EF4-FFF2-40B4-BE49-F238E27FC236}">
                <a16:creationId xmlns:a16="http://schemas.microsoft.com/office/drawing/2014/main" id="{96CDAC2E-243F-B543-9C2F-537DA000EC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cxnSp>
        <p:nvCxnSpPr>
          <p:cNvPr id="10" name="Straight Connector 9">
            <a:extLst>
              <a:ext uri="{FF2B5EF4-FFF2-40B4-BE49-F238E27FC236}">
                <a16:creationId xmlns:a16="http://schemas.microsoft.com/office/drawing/2014/main" id="{5DE9F26C-ED1E-7340-B26E-1CAA61D1D4D0}"/>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background pattern&#10;&#10;Description automatically generated">
            <a:extLst>
              <a:ext uri="{FF2B5EF4-FFF2-40B4-BE49-F238E27FC236}">
                <a16:creationId xmlns:a16="http://schemas.microsoft.com/office/drawing/2014/main" id="{8B39635B-3310-CB4F-A5D8-7890624DB4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Tree>
    <p:extLst>
      <p:ext uri="{BB962C8B-B14F-4D97-AF65-F5344CB8AC3E}">
        <p14:creationId xmlns:p14="http://schemas.microsoft.com/office/powerpoint/2010/main" val="235067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als Snapshot Slide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A48E53-37E3-154C-828A-8954341D684A}"/>
              </a:ext>
            </a:extLst>
          </p:cNvPr>
          <p:cNvSpPr>
            <a:spLocks noGrp="1"/>
          </p:cNvSpPr>
          <p:nvPr>
            <p:ph type="body" sz="quarter" idx="10" hasCustomPrompt="1"/>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DEALS SNAPSHOT</a:t>
            </a:r>
          </a:p>
        </p:txBody>
      </p:sp>
      <p:pic>
        <p:nvPicPr>
          <p:cNvPr id="7" name="Picture 6" descr="Logo, company name&#10;&#10;Description automatically generated">
            <a:extLst>
              <a:ext uri="{FF2B5EF4-FFF2-40B4-BE49-F238E27FC236}">
                <a16:creationId xmlns:a16="http://schemas.microsoft.com/office/drawing/2014/main" id="{A04A9893-6DD6-A340-9AAD-1A528C4EC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
        <p:nvSpPr>
          <p:cNvPr id="8" name="Rectangle 7">
            <a:extLst>
              <a:ext uri="{FF2B5EF4-FFF2-40B4-BE49-F238E27FC236}">
                <a16:creationId xmlns:a16="http://schemas.microsoft.com/office/drawing/2014/main" id="{EFE46E5C-7E23-7F45-9CF9-5B825DAA4A59}"/>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71F9AE8-681E-8141-ADE3-58B4AA8773B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1" name="Picture 10" descr="Text&#10;&#10;Description automatically generated">
            <a:extLst>
              <a:ext uri="{FF2B5EF4-FFF2-40B4-BE49-F238E27FC236}">
                <a16:creationId xmlns:a16="http://schemas.microsoft.com/office/drawing/2014/main" id="{A5D46685-C6F9-124A-9E9B-B2ABD8252C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12" name="Rectangle 11">
            <a:extLst>
              <a:ext uri="{FF2B5EF4-FFF2-40B4-BE49-F238E27FC236}">
                <a16:creationId xmlns:a16="http://schemas.microsoft.com/office/drawing/2014/main" id="{34C2BE31-9372-A84B-97CD-AD2A6BF3B1B1}"/>
              </a:ext>
            </a:extLst>
          </p:cNvPr>
          <p:cNvSpPr/>
          <p:nvPr userDrawn="1"/>
        </p:nvSpPr>
        <p:spPr>
          <a:xfrm>
            <a:off x="393403" y="116099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C0243-6B50-9242-B3E2-DDE5A8483776}"/>
              </a:ext>
            </a:extLst>
          </p:cNvPr>
          <p:cNvSpPr/>
          <p:nvPr userDrawn="1"/>
        </p:nvSpPr>
        <p:spPr>
          <a:xfrm>
            <a:off x="393403" y="2727824"/>
            <a:ext cx="5540037" cy="339884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1">
            <a:extLst>
              <a:ext uri="{FF2B5EF4-FFF2-40B4-BE49-F238E27FC236}">
                <a16:creationId xmlns:a16="http://schemas.microsoft.com/office/drawing/2014/main" id="{79449C64-C7CF-F444-8668-9AE694CF07B4}"/>
              </a:ext>
            </a:extLst>
          </p:cNvPr>
          <p:cNvSpPr>
            <a:spLocks noGrp="1"/>
          </p:cNvSpPr>
          <p:nvPr>
            <p:ph type="body" sz="quarter" idx="14" hasCustomPrompt="1"/>
          </p:nvPr>
        </p:nvSpPr>
        <p:spPr>
          <a:xfrm>
            <a:off x="3861833" y="1325743"/>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27" name="Text Placeholder 21">
            <a:extLst>
              <a:ext uri="{FF2B5EF4-FFF2-40B4-BE49-F238E27FC236}">
                <a16:creationId xmlns:a16="http://schemas.microsoft.com/office/drawing/2014/main" id="{2C21C66D-D228-7B4B-A1E1-AAE357172C87}"/>
              </a:ext>
            </a:extLst>
          </p:cNvPr>
          <p:cNvSpPr>
            <a:spLocks noGrp="1"/>
          </p:cNvSpPr>
          <p:nvPr>
            <p:ph type="body" sz="quarter" idx="16" hasCustomPrompt="1"/>
          </p:nvPr>
        </p:nvSpPr>
        <p:spPr>
          <a:xfrm>
            <a:off x="566616" y="2887508"/>
            <a:ext cx="5172164" cy="3009632"/>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30" name="Picture Placeholder 29">
            <a:extLst>
              <a:ext uri="{FF2B5EF4-FFF2-40B4-BE49-F238E27FC236}">
                <a16:creationId xmlns:a16="http://schemas.microsoft.com/office/drawing/2014/main" id="{C5DE6884-C3BE-A44D-8599-DB62BFD42B3C}"/>
              </a:ext>
            </a:extLst>
          </p:cNvPr>
          <p:cNvSpPr>
            <a:spLocks noGrp="1"/>
          </p:cNvSpPr>
          <p:nvPr>
            <p:ph type="pic" sz="quarter" idx="18"/>
          </p:nvPr>
        </p:nvSpPr>
        <p:spPr>
          <a:xfrm>
            <a:off x="602571" y="1362619"/>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cxnSp>
        <p:nvCxnSpPr>
          <p:cNvPr id="17" name="Straight Connector 16">
            <a:extLst>
              <a:ext uri="{FF2B5EF4-FFF2-40B4-BE49-F238E27FC236}">
                <a16:creationId xmlns:a16="http://schemas.microsoft.com/office/drawing/2014/main" id="{B4178D5F-F378-0A4C-B7D3-C077416A9567}"/>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ackground pattern&#10;&#10;Description automatically generated">
            <a:extLst>
              <a:ext uri="{FF2B5EF4-FFF2-40B4-BE49-F238E27FC236}">
                <a16:creationId xmlns:a16="http://schemas.microsoft.com/office/drawing/2014/main" id="{3EC93D03-ECC3-3D46-A5FA-C7EE5B66F1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
        <p:nvSpPr>
          <p:cNvPr id="37" name="Picture Placeholder 29">
            <a:extLst>
              <a:ext uri="{FF2B5EF4-FFF2-40B4-BE49-F238E27FC236}">
                <a16:creationId xmlns:a16="http://schemas.microsoft.com/office/drawing/2014/main" id="{4A52E54B-C554-4245-AE27-4CF8FC1846BB}"/>
              </a:ext>
            </a:extLst>
          </p:cNvPr>
          <p:cNvSpPr>
            <a:spLocks noGrp="1"/>
          </p:cNvSpPr>
          <p:nvPr>
            <p:ph type="pic" sz="quarter" idx="24"/>
          </p:nvPr>
        </p:nvSpPr>
        <p:spPr>
          <a:xfrm>
            <a:off x="2232202" y="1369856"/>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38" name="Text Placeholder 21">
            <a:extLst>
              <a:ext uri="{FF2B5EF4-FFF2-40B4-BE49-F238E27FC236}">
                <a16:creationId xmlns:a16="http://schemas.microsoft.com/office/drawing/2014/main" id="{329C3673-70E6-B447-B13E-D30669B4F969}"/>
              </a:ext>
            </a:extLst>
          </p:cNvPr>
          <p:cNvSpPr>
            <a:spLocks noGrp="1"/>
          </p:cNvSpPr>
          <p:nvPr>
            <p:ph type="body" sz="quarter" idx="25" hasCustomPrompt="1"/>
          </p:nvPr>
        </p:nvSpPr>
        <p:spPr>
          <a:xfrm>
            <a:off x="4747488" y="1339178"/>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TRANSACTION</a:t>
            </a:r>
            <a:br>
              <a:rPr lang="en-GB" dirty="0"/>
            </a:br>
            <a:r>
              <a:rPr lang="en-GB" dirty="0"/>
              <a:t>VALUE</a:t>
            </a:r>
          </a:p>
        </p:txBody>
      </p:sp>
      <p:sp>
        <p:nvSpPr>
          <p:cNvPr id="39" name="Text Placeholder 21">
            <a:extLst>
              <a:ext uri="{FF2B5EF4-FFF2-40B4-BE49-F238E27FC236}">
                <a16:creationId xmlns:a16="http://schemas.microsoft.com/office/drawing/2014/main" id="{029A4D55-AE68-C640-8D43-D2788C07E8E2}"/>
              </a:ext>
            </a:extLst>
          </p:cNvPr>
          <p:cNvSpPr>
            <a:spLocks noGrp="1"/>
          </p:cNvSpPr>
          <p:nvPr>
            <p:ph type="body" sz="quarter" idx="26" hasCustomPrompt="1"/>
          </p:nvPr>
        </p:nvSpPr>
        <p:spPr>
          <a:xfrm>
            <a:off x="3861833" y="1709747"/>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1" name="Text Placeholder 21">
            <a:extLst>
              <a:ext uri="{FF2B5EF4-FFF2-40B4-BE49-F238E27FC236}">
                <a16:creationId xmlns:a16="http://schemas.microsoft.com/office/drawing/2014/main" id="{99829E75-766A-8245-B44E-3399980AD63B}"/>
              </a:ext>
            </a:extLst>
          </p:cNvPr>
          <p:cNvSpPr>
            <a:spLocks noGrp="1"/>
          </p:cNvSpPr>
          <p:nvPr>
            <p:ph type="body" sz="quarter" idx="28" hasCustomPrompt="1"/>
          </p:nvPr>
        </p:nvSpPr>
        <p:spPr>
          <a:xfrm>
            <a:off x="3861833" y="2107991"/>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28" name="Text Placeholder 21">
            <a:extLst>
              <a:ext uri="{FF2B5EF4-FFF2-40B4-BE49-F238E27FC236}">
                <a16:creationId xmlns:a16="http://schemas.microsoft.com/office/drawing/2014/main" id="{1CC3B495-B9D8-D24E-B02E-50C7660973B8}"/>
              </a:ext>
            </a:extLst>
          </p:cNvPr>
          <p:cNvSpPr>
            <a:spLocks noGrp="1"/>
          </p:cNvSpPr>
          <p:nvPr>
            <p:ph type="body" sz="quarter" idx="30" hasCustomPrompt="1"/>
          </p:nvPr>
        </p:nvSpPr>
        <p:spPr>
          <a:xfrm>
            <a:off x="4747488" y="1724055"/>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TARGET’S REVENUE</a:t>
            </a:r>
          </a:p>
        </p:txBody>
      </p:sp>
      <p:sp>
        <p:nvSpPr>
          <p:cNvPr id="29" name="Text Placeholder 21">
            <a:extLst>
              <a:ext uri="{FF2B5EF4-FFF2-40B4-BE49-F238E27FC236}">
                <a16:creationId xmlns:a16="http://schemas.microsoft.com/office/drawing/2014/main" id="{3225A86E-CB5B-644B-B9BD-AF5D190118F7}"/>
              </a:ext>
            </a:extLst>
          </p:cNvPr>
          <p:cNvSpPr>
            <a:spLocks noGrp="1"/>
          </p:cNvSpPr>
          <p:nvPr>
            <p:ph type="body" sz="quarter" idx="31" hasCustomPrompt="1"/>
          </p:nvPr>
        </p:nvSpPr>
        <p:spPr>
          <a:xfrm>
            <a:off x="4747487" y="2107059"/>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REVENUE</a:t>
            </a:r>
            <a:br>
              <a:rPr lang="en-GB" dirty="0"/>
            </a:br>
            <a:r>
              <a:rPr lang="en-GB" dirty="0"/>
              <a:t>MULTIPLE</a:t>
            </a:r>
          </a:p>
        </p:txBody>
      </p:sp>
      <p:sp>
        <p:nvSpPr>
          <p:cNvPr id="47" name="Rectangle 46">
            <a:extLst>
              <a:ext uri="{FF2B5EF4-FFF2-40B4-BE49-F238E27FC236}">
                <a16:creationId xmlns:a16="http://schemas.microsoft.com/office/drawing/2014/main" id="{191AA9E0-2FC8-714F-97C1-C4B711612622}"/>
              </a:ext>
            </a:extLst>
          </p:cNvPr>
          <p:cNvSpPr/>
          <p:nvPr userDrawn="1"/>
        </p:nvSpPr>
        <p:spPr>
          <a:xfrm>
            <a:off x="6187674" y="116099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21">
            <a:extLst>
              <a:ext uri="{FF2B5EF4-FFF2-40B4-BE49-F238E27FC236}">
                <a16:creationId xmlns:a16="http://schemas.microsoft.com/office/drawing/2014/main" id="{1E046487-8001-E94A-BB70-D19113D8AE7C}"/>
              </a:ext>
            </a:extLst>
          </p:cNvPr>
          <p:cNvSpPr>
            <a:spLocks noGrp="1"/>
          </p:cNvSpPr>
          <p:nvPr>
            <p:ph type="body" sz="quarter" idx="32" hasCustomPrompt="1"/>
          </p:nvPr>
        </p:nvSpPr>
        <p:spPr>
          <a:xfrm>
            <a:off x="9656104" y="1325743"/>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9" name="Picture Placeholder 29">
            <a:extLst>
              <a:ext uri="{FF2B5EF4-FFF2-40B4-BE49-F238E27FC236}">
                <a16:creationId xmlns:a16="http://schemas.microsoft.com/office/drawing/2014/main" id="{15139E1F-5F3A-3841-80BB-313AD6F63A90}"/>
              </a:ext>
            </a:extLst>
          </p:cNvPr>
          <p:cNvSpPr>
            <a:spLocks noGrp="1"/>
          </p:cNvSpPr>
          <p:nvPr>
            <p:ph type="pic" sz="quarter" idx="33"/>
          </p:nvPr>
        </p:nvSpPr>
        <p:spPr>
          <a:xfrm>
            <a:off x="6396842" y="1362619"/>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50" name="Picture Placeholder 29">
            <a:extLst>
              <a:ext uri="{FF2B5EF4-FFF2-40B4-BE49-F238E27FC236}">
                <a16:creationId xmlns:a16="http://schemas.microsoft.com/office/drawing/2014/main" id="{C2866F7F-F2BF-0C4F-935D-EBA13DDA5A04}"/>
              </a:ext>
            </a:extLst>
          </p:cNvPr>
          <p:cNvSpPr>
            <a:spLocks noGrp="1"/>
          </p:cNvSpPr>
          <p:nvPr>
            <p:ph type="pic" sz="quarter" idx="34"/>
          </p:nvPr>
        </p:nvSpPr>
        <p:spPr>
          <a:xfrm>
            <a:off x="8026473" y="1369856"/>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51" name="Text Placeholder 21">
            <a:extLst>
              <a:ext uri="{FF2B5EF4-FFF2-40B4-BE49-F238E27FC236}">
                <a16:creationId xmlns:a16="http://schemas.microsoft.com/office/drawing/2014/main" id="{9559600B-AFEC-F64F-B997-DEB3217140CB}"/>
              </a:ext>
            </a:extLst>
          </p:cNvPr>
          <p:cNvSpPr>
            <a:spLocks noGrp="1"/>
          </p:cNvSpPr>
          <p:nvPr>
            <p:ph type="body" sz="quarter" idx="35" hasCustomPrompt="1"/>
          </p:nvPr>
        </p:nvSpPr>
        <p:spPr>
          <a:xfrm>
            <a:off x="10541759" y="1339178"/>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TRANSACTION </a:t>
            </a:r>
            <a:br>
              <a:rPr lang="en-GB" dirty="0"/>
            </a:br>
            <a:r>
              <a:rPr lang="en-GB" dirty="0"/>
              <a:t>VALUE</a:t>
            </a:r>
          </a:p>
        </p:txBody>
      </p:sp>
      <p:sp>
        <p:nvSpPr>
          <p:cNvPr id="52" name="Text Placeholder 21">
            <a:extLst>
              <a:ext uri="{FF2B5EF4-FFF2-40B4-BE49-F238E27FC236}">
                <a16:creationId xmlns:a16="http://schemas.microsoft.com/office/drawing/2014/main" id="{7A56CAF2-2E93-584B-B165-B2C332DDCDA9}"/>
              </a:ext>
            </a:extLst>
          </p:cNvPr>
          <p:cNvSpPr>
            <a:spLocks noGrp="1"/>
          </p:cNvSpPr>
          <p:nvPr>
            <p:ph type="body" sz="quarter" idx="36" hasCustomPrompt="1"/>
          </p:nvPr>
        </p:nvSpPr>
        <p:spPr>
          <a:xfrm>
            <a:off x="9656104" y="1709747"/>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53" name="Text Placeholder 21">
            <a:extLst>
              <a:ext uri="{FF2B5EF4-FFF2-40B4-BE49-F238E27FC236}">
                <a16:creationId xmlns:a16="http://schemas.microsoft.com/office/drawing/2014/main" id="{828EB762-4B66-9548-9821-7F4CFFA94FD7}"/>
              </a:ext>
            </a:extLst>
          </p:cNvPr>
          <p:cNvSpPr>
            <a:spLocks noGrp="1"/>
          </p:cNvSpPr>
          <p:nvPr>
            <p:ph type="body" sz="quarter" idx="37" hasCustomPrompt="1"/>
          </p:nvPr>
        </p:nvSpPr>
        <p:spPr>
          <a:xfrm>
            <a:off x="9656104" y="2107991"/>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55" name="Text Placeholder 21">
            <a:extLst>
              <a:ext uri="{FF2B5EF4-FFF2-40B4-BE49-F238E27FC236}">
                <a16:creationId xmlns:a16="http://schemas.microsoft.com/office/drawing/2014/main" id="{84510197-1817-6443-8E84-479E1A7DC97B}"/>
              </a:ext>
            </a:extLst>
          </p:cNvPr>
          <p:cNvSpPr>
            <a:spLocks noGrp="1"/>
          </p:cNvSpPr>
          <p:nvPr>
            <p:ph type="body" sz="quarter" idx="38" hasCustomPrompt="1"/>
          </p:nvPr>
        </p:nvSpPr>
        <p:spPr>
          <a:xfrm>
            <a:off x="10541759" y="1724055"/>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TARGET’S REVENUE</a:t>
            </a:r>
          </a:p>
        </p:txBody>
      </p:sp>
      <p:sp>
        <p:nvSpPr>
          <p:cNvPr id="56" name="Text Placeholder 21">
            <a:extLst>
              <a:ext uri="{FF2B5EF4-FFF2-40B4-BE49-F238E27FC236}">
                <a16:creationId xmlns:a16="http://schemas.microsoft.com/office/drawing/2014/main" id="{3DB2E000-3446-F74F-A172-0AE707EB7D96}"/>
              </a:ext>
            </a:extLst>
          </p:cNvPr>
          <p:cNvSpPr>
            <a:spLocks noGrp="1"/>
          </p:cNvSpPr>
          <p:nvPr>
            <p:ph type="body" sz="quarter" idx="39" hasCustomPrompt="1"/>
          </p:nvPr>
        </p:nvSpPr>
        <p:spPr>
          <a:xfrm>
            <a:off x="10541758" y="2107059"/>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REVENUE</a:t>
            </a:r>
            <a:br>
              <a:rPr lang="en-GB" dirty="0"/>
            </a:br>
            <a:r>
              <a:rPr lang="en-GB" dirty="0"/>
              <a:t>MULTIPLE</a:t>
            </a:r>
          </a:p>
        </p:txBody>
      </p:sp>
      <p:sp>
        <p:nvSpPr>
          <p:cNvPr id="58" name="Rectangle 57">
            <a:extLst>
              <a:ext uri="{FF2B5EF4-FFF2-40B4-BE49-F238E27FC236}">
                <a16:creationId xmlns:a16="http://schemas.microsoft.com/office/drawing/2014/main" id="{5BC22BD7-2A07-FC47-B6B2-78CE5132560A}"/>
              </a:ext>
            </a:extLst>
          </p:cNvPr>
          <p:cNvSpPr/>
          <p:nvPr userDrawn="1"/>
        </p:nvSpPr>
        <p:spPr>
          <a:xfrm>
            <a:off x="6187674" y="2723219"/>
            <a:ext cx="5540037" cy="3403445"/>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1">
            <a:extLst>
              <a:ext uri="{FF2B5EF4-FFF2-40B4-BE49-F238E27FC236}">
                <a16:creationId xmlns:a16="http://schemas.microsoft.com/office/drawing/2014/main" id="{A8E7B3C3-DA14-174F-BE7A-682AA199F015}"/>
              </a:ext>
            </a:extLst>
          </p:cNvPr>
          <p:cNvSpPr>
            <a:spLocks noGrp="1"/>
          </p:cNvSpPr>
          <p:nvPr>
            <p:ph type="body" sz="quarter" idx="40" hasCustomPrompt="1"/>
          </p:nvPr>
        </p:nvSpPr>
        <p:spPr>
          <a:xfrm>
            <a:off x="6360887" y="2882904"/>
            <a:ext cx="5172164" cy="3014236"/>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33" name="Title 1">
            <a:extLst>
              <a:ext uri="{FF2B5EF4-FFF2-40B4-BE49-F238E27FC236}">
                <a16:creationId xmlns:a16="http://schemas.microsoft.com/office/drawing/2014/main" id="{280987A8-DDCD-9D42-BEB4-BE7D3A70C994}"/>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Tree>
    <p:extLst>
      <p:ext uri="{BB962C8B-B14F-4D97-AF65-F5344CB8AC3E}">
        <p14:creationId xmlns:p14="http://schemas.microsoft.com/office/powerpoint/2010/main" val="236221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als Snapshot Slide 2">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A48E53-37E3-154C-828A-8954341D684A}"/>
              </a:ext>
            </a:extLst>
          </p:cNvPr>
          <p:cNvSpPr>
            <a:spLocks noGrp="1"/>
          </p:cNvSpPr>
          <p:nvPr>
            <p:ph type="body" sz="quarter" idx="10" hasCustomPrompt="1"/>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DEALS SNAPSHOT</a:t>
            </a:r>
          </a:p>
        </p:txBody>
      </p:sp>
      <p:pic>
        <p:nvPicPr>
          <p:cNvPr id="7" name="Picture 6" descr="Logo, company name&#10;&#10;Description automatically generated">
            <a:extLst>
              <a:ext uri="{FF2B5EF4-FFF2-40B4-BE49-F238E27FC236}">
                <a16:creationId xmlns:a16="http://schemas.microsoft.com/office/drawing/2014/main" id="{A04A9893-6DD6-A340-9AAD-1A528C4EC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
        <p:nvSpPr>
          <p:cNvPr id="8" name="Rectangle 7">
            <a:extLst>
              <a:ext uri="{FF2B5EF4-FFF2-40B4-BE49-F238E27FC236}">
                <a16:creationId xmlns:a16="http://schemas.microsoft.com/office/drawing/2014/main" id="{EFE46E5C-7E23-7F45-9CF9-5B825DAA4A59}"/>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71F9AE8-681E-8141-ADE3-58B4AA8773B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1" name="Picture 10" descr="Text&#10;&#10;Description automatically generated">
            <a:extLst>
              <a:ext uri="{FF2B5EF4-FFF2-40B4-BE49-F238E27FC236}">
                <a16:creationId xmlns:a16="http://schemas.microsoft.com/office/drawing/2014/main" id="{A5D46685-C6F9-124A-9E9B-B2ABD8252C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12" name="Rectangle 11">
            <a:extLst>
              <a:ext uri="{FF2B5EF4-FFF2-40B4-BE49-F238E27FC236}">
                <a16:creationId xmlns:a16="http://schemas.microsoft.com/office/drawing/2014/main" id="{34C2BE31-9372-A84B-97CD-AD2A6BF3B1B1}"/>
              </a:ext>
            </a:extLst>
          </p:cNvPr>
          <p:cNvSpPr/>
          <p:nvPr userDrawn="1"/>
        </p:nvSpPr>
        <p:spPr>
          <a:xfrm>
            <a:off x="393403" y="1424763"/>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94AB61-D176-9646-BC83-B599205CC9DA}"/>
              </a:ext>
            </a:extLst>
          </p:cNvPr>
          <p:cNvSpPr/>
          <p:nvPr userDrawn="1"/>
        </p:nvSpPr>
        <p:spPr>
          <a:xfrm>
            <a:off x="6187674" y="1424763"/>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C0243-6B50-9242-B3E2-DDE5A8483776}"/>
              </a:ext>
            </a:extLst>
          </p:cNvPr>
          <p:cNvSpPr/>
          <p:nvPr userDrawn="1"/>
        </p:nvSpPr>
        <p:spPr>
          <a:xfrm>
            <a:off x="393403" y="296648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DFD22E-F65C-FB4A-8D02-91953E594105}"/>
              </a:ext>
            </a:extLst>
          </p:cNvPr>
          <p:cNvSpPr/>
          <p:nvPr userDrawn="1"/>
        </p:nvSpPr>
        <p:spPr>
          <a:xfrm>
            <a:off x="6187674" y="296648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429392-68F6-6A47-BBAB-0A789190364A}"/>
              </a:ext>
            </a:extLst>
          </p:cNvPr>
          <p:cNvSpPr/>
          <p:nvPr userDrawn="1"/>
        </p:nvSpPr>
        <p:spPr>
          <a:xfrm>
            <a:off x="393403" y="4529470"/>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0086FB-634D-D342-9D87-E59FAD65CE3F}"/>
              </a:ext>
            </a:extLst>
          </p:cNvPr>
          <p:cNvSpPr/>
          <p:nvPr userDrawn="1"/>
        </p:nvSpPr>
        <p:spPr>
          <a:xfrm>
            <a:off x="6187674" y="4529470"/>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9A07ACC4-2D35-E348-8DBC-E61C665B2318}"/>
              </a:ext>
            </a:extLst>
          </p:cNvPr>
          <p:cNvSpPr>
            <a:spLocks noGrp="1"/>
          </p:cNvSpPr>
          <p:nvPr>
            <p:ph type="body" sz="quarter" idx="12"/>
          </p:nvPr>
        </p:nvSpPr>
        <p:spPr>
          <a:xfrm>
            <a:off x="1860550" y="153108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4" name="Text Placeholder 21">
            <a:extLst>
              <a:ext uri="{FF2B5EF4-FFF2-40B4-BE49-F238E27FC236}">
                <a16:creationId xmlns:a16="http://schemas.microsoft.com/office/drawing/2014/main" id="{7786C05F-959B-8E40-AA10-5EFFE81F5CC8}"/>
              </a:ext>
            </a:extLst>
          </p:cNvPr>
          <p:cNvSpPr>
            <a:spLocks noGrp="1"/>
          </p:cNvSpPr>
          <p:nvPr>
            <p:ph type="body" sz="quarter" idx="13"/>
          </p:nvPr>
        </p:nvSpPr>
        <p:spPr>
          <a:xfrm>
            <a:off x="7644662" y="153108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5" name="Text Placeholder 21">
            <a:extLst>
              <a:ext uri="{FF2B5EF4-FFF2-40B4-BE49-F238E27FC236}">
                <a16:creationId xmlns:a16="http://schemas.microsoft.com/office/drawing/2014/main" id="{79449C64-C7CF-F444-8668-9AE694CF07B4}"/>
              </a:ext>
            </a:extLst>
          </p:cNvPr>
          <p:cNvSpPr>
            <a:spLocks noGrp="1"/>
          </p:cNvSpPr>
          <p:nvPr>
            <p:ph type="body" sz="quarter" idx="14"/>
          </p:nvPr>
        </p:nvSpPr>
        <p:spPr>
          <a:xfrm>
            <a:off x="1860550" y="3072808"/>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6" name="Text Placeholder 21">
            <a:extLst>
              <a:ext uri="{FF2B5EF4-FFF2-40B4-BE49-F238E27FC236}">
                <a16:creationId xmlns:a16="http://schemas.microsoft.com/office/drawing/2014/main" id="{6B815DB3-6D5E-6E4C-9162-69D63E2179D9}"/>
              </a:ext>
            </a:extLst>
          </p:cNvPr>
          <p:cNvSpPr>
            <a:spLocks noGrp="1"/>
          </p:cNvSpPr>
          <p:nvPr>
            <p:ph type="body" sz="quarter" idx="15"/>
          </p:nvPr>
        </p:nvSpPr>
        <p:spPr>
          <a:xfrm>
            <a:off x="7644662" y="3072808"/>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7" name="Text Placeholder 21">
            <a:extLst>
              <a:ext uri="{FF2B5EF4-FFF2-40B4-BE49-F238E27FC236}">
                <a16:creationId xmlns:a16="http://schemas.microsoft.com/office/drawing/2014/main" id="{2C21C66D-D228-7B4B-A1E1-AAE357172C87}"/>
              </a:ext>
            </a:extLst>
          </p:cNvPr>
          <p:cNvSpPr>
            <a:spLocks noGrp="1"/>
          </p:cNvSpPr>
          <p:nvPr>
            <p:ph type="body" sz="quarter" idx="16"/>
          </p:nvPr>
        </p:nvSpPr>
        <p:spPr>
          <a:xfrm>
            <a:off x="1860550" y="464642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8" name="Text Placeholder 21">
            <a:extLst>
              <a:ext uri="{FF2B5EF4-FFF2-40B4-BE49-F238E27FC236}">
                <a16:creationId xmlns:a16="http://schemas.microsoft.com/office/drawing/2014/main" id="{65FE5FEF-EEB7-2045-8E4F-64C8024ACD11}"/>
              </a:ext>
            </a:extLst>
          </p:cNvPr>
          <p:cNvSpPr>
            <a:spLocks noGrp="1"/>
          </p:cNvSpPr>
          <p:nvPr>
            <p:ph type="body" sz="quarter" idx="17"/>
          </p:nvPr>
        </p:nvSpPr>
        <p:spPr>
          <a:xfrm>
            <a:off x="7644662" y="464642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30" name="Picture Placeholder 29">
            <a:extLst>
              <a:ext uri="{FF2B5EF4-FFF2-40B4-BE49-F238E27FC236}">
                <a16:creationId xmlns:a16="http://schemas.microsoft.com/office/drawing/2014/main" id="{C5DE6884-C3BE-A44D-8599-DB62BFD42B3C}"/>
              </a:ext>
            </a:extLst>
          </p:cNvPr>
          <p:cNvSpPr>
            <a:spLocks noGrp="1"/>
          </p:cNvSpPr>
          <p:nvPr>
            <p:ph type="pic" sz="quarter" idx="18"/>
          </p:nvPr>
        </p:nvSpPr>
        <p:spPr>
          <a:xfrm>
            <a:off x="393700" y="142398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1" name="Picture Placeholder 29">
            <a:extLst>
              <a:ext uri="{FF2B5EF4-FFF2-40B4-BE49-F238E27FC236}">
                <a16:creationId xmlns:a16="http://schemas.microsoft.com/office/drawing/2014/main" id="{2819431C-04F9-EC46-B546-FBBDD3B78D0D}"/>
              </a:ext>
            </a:extLst>
          </p:cNvPr>
          <p:cNvSpPr>
            <a:spLocks noGrp="1"/>
          </p:cNvSpPr>
          <p:nvPr>
            <p:ph type="pic" sz="quarter" idx="19"/>
          </p:nvPr>
        </p:nvSpPr>
        <p:spPr>
          <a:xfrm>
            <a:off x="393700" y="296570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2" name="Picture Placeholder 29">
            <a:extLst>
              <a:ext uri="{FF2B5EF4-FFF2-40B4-BE49-F238E27FC236}">
                <a16:creationId xmlns:a16="http://schemas.microsoft.com/office/drawing/2014/main" id="{F09B30B2-3711-A045-98ED-FEB27CC2B287}"/>
              </a:ext>
            </a:extLst>
          </p:cNvPr>
          <p:cNvSpPr>
            <a:spLocks noGrp="1"/>
          </p:cNvSpPr>
          <p:nvPr>
            <p:ph type="pic" sz="quarter" idx="20"/>
          </p:nvPr>
        </p:nvSpPr>
        <p:spPr>
          <a:xfrm>
            <a:off x="393700" y="4528694"/>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3" name="Picture Placeholder 29">
            <a:extLst>
              <a:ext uri="{FF2B5EF4-FFF2-40B4-BE49-F238E27FC236}">
                <a16:creationId xmlns:a16="http://schemas.microsoft.com/office/drawing/2014/main" id="{A79FF621-9655-204C-B1CD-69C6D26014C0}"/>
              </a:ext>
            </a:extLst>
          </p:cNvPr>
          <p:cNvSpPr>
            <a:spLocks noGrp="1"/>
          </p:cNvSpPr>
          <p:nvPr>
            <p:ph type="pic" sz="quarter" idx="21"/>
          </p:nvPr>
        </p:nvSpPr>
        <p:spPr>
          <a:xfrm>
            <a:off x="6177811" y="142398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4" name="Picture Placeholder 29">
            <a:extLst>
              <a:ext uri="{FF2B5EF4-FFF2-40B4-BE49-F238E27FC236}">
                <a16:creationId xmlns:a16="http://schemas.microsoft.com/office/drawing/2014/main" id="{226AD3CB-6C47-0F41-B4DE-1E34CAB32DBB}"/>
              </a:ext>
            </a:extLst>
          </p:cNvPr>
          <p:cNvSpPr>
            <a:spLocks noGrp="1"/>
          </p:cNvSpPr>
          <p:nvPr>
            <p:ph type="pic" sz="quarter" idx="22"/>
          </p:nvPr>
        </p:nvSpPr>
        <p:spPr>
          <a:xfrm>
            <a:off x="6177811" y="296570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5" name="Picture Placeholder 29">
            <a:extLst>
              <a:ext uri="{FF2B5EF4-FFF2-40B4-BE49-F238E27FC236}">
                <a16:creationId xmlns:a16="http://schemas.microsoft.com/office/drawing/2014/main" id="{96C24D19-A2B0-204A-9028-E162E35AC3F9}"/>
              </a:ext>
            </a:extLst>
          </p:cNvPr>
          <p:cNvSpPr>
            <a:spLocks noGrp="1"/>
          </p:cNvSpPr>
          <p:nvPr>
            <p:ph type="pic" sz="quarter" idx="23"/>
          </p:nvPr>
        </p:nvSpPr>
        <p:spPr>
          <a:xfrm>
            <a:off x="6177811" y="4528694"/>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cxnSp>
        <p:nvCxnSpPr>
          <p:cNvPr id="17" name="Straight Connector 16">
            <a:extLst>
              <a:ext uri="{FF2B5EF4-FFF2-40B4-BE49-F238E27FC236}">
                <a16:creationId xmlns:a16="http://schemas.microsoft.com/office/drawing/2014/main" id="{B4178D5F-F378-0A4C-B7D3-C077416A9567}"/>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ackground pattern&#10;&#10;Description automatically generated">
            <a:extLst>
              <a:ext uri="{FF2B5EF4-FFF2-40B4-BE49-F238E27FC236}">
                <a16:creationId xmlns:a16="http://schemas.microsoft.com/office/drawing/2014/main" id="{3EC93D03-ECC3-3D46-A5FA-C7EE5B66F1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
        <p:nvSpPr>
          <p:cNvPr id="29" name="Title 1">
            <a:extLst>
              <a:ext uri="{FF2B5EF4-FFF2-40B4-BE49-F238E27FC236}">
                <a16:creationId xmlns:a16="http://schemas.microsoft.com/office/drawing/2014/main" id="{2977DD0D-4186-4F48-A62B-0CCE0E8890F8}"/>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Tree>
    <p:extLst>
      <p:ext uri="{BB962C8B-B14F-4D97-AF65-F5344CB8AC3E}">
        <p14:creationId xmlns:p14="http://schemas.microsoft.com/office/powerpoint/2010/main" val="80630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C891CC-6A7F-F040-8EE7-ABE272260E44}"/>
              </a:ext>
            </a:extLst>
          </p:cNvPr>
          <p:cNvSpPr/>
          <p:nvPr userDrawn="1"/>
        </p:nvSpPr>
        <p:spPr>
          <a:xfrm>
            <a:off x="0" y="-7915"/>
            <a:ext cx="12192000" cy="343691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7" name="Rectangle 6">
            <a:extLst>
              <a:ext uri="{FF2B5EF4-FFF2-40B4-BE49-F238E27FC236}">
                <a16:creationId xmlns:a16="http://schemas.microsoft.com/office/drawing/2014/main" id="{00E38304-4D0B-004B-A8AE-B2EB5B4A8D5B}"/>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119E692D-5344-F849-B8D8-F5AA5FCC5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70AB9491-45C3-164B-8618-A02C65616B88}"/>
              </a:ext>
            </a:extLst>
          </p:cNvPr>
          <p:cNvSpPr>
            <a:spLocks noGrp="1"/>
          </p:cNvSpPr>
          <p:nvPr>
            <p:ph type="body" sz="quarter" idx="12" hasCustomPrompt="1"/>
          </p:nvPr>
        </p:nvSpPr>
        <p:spPr>
          <a:xfrm>
            <a:off x="484889" y="446680"/>
            <a:ext cx="6142977" cy="563414"/>
          </a:xfrm>
        </p:spPr>
        <p:txBody>
          <a:bodyPr>
            <a:normAutofit/>
          </a:bodyPr>
          <a:lstStyle>
            <a:lvl1pPr marL="0" indent="0">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GB" dirty="0"/>
              <a:t>M&amp;A HIGHLIGHTS </a:t>
            </a:r>
            <a:r>
              <a:rPr lang="en-GB" dirty="0">
                <a:solidFill>
                  <a:srgbClr val="B097AB"/>
                </a:solidFill>
              </a:rPr>
              <a:t>Q1 2022</a:t>
            </a:r>
            <a:endParaRPr lang="en-GB" dirty="0"/>
          </a:p>
        </p:txBody>
      </p:sp>
      <p:sp>
        <p:nvSpPr>
          <p:cNvPr id="10" name="Title 1">
            <a:extLst>
              <a:ext uri="{FF2B5EF4-FFF2-40B4-BE49-F238E27FC236}">
                <a16:creationId xmlns:a16="http://schemas.microsoft.com/office/drawing/2014/main" id="{09F621EF-23D4-EF4F-BBE7-7703DB5893E1}"/>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
        <p:nvSpPr>
          <p:cNvPr id="11" name="Text Placeholder 15">
            <a:extLst>
              <a:ext uri="{FF2B5EF4-FFF2-40B4-BE49-F238E27FC236}">
                <a16:creationId xmlns:a16="http://schemas.microsoft.com/office/drawing/2014/main" id="{70CC4288-1ACF-AF46-8769-D86072BB9323}"/>
              </a:ext>
            </a:extLst>
          </p:cNvPr>
          <p:cNvSpPr>
            <a:spLocks noGrp="1"/>
          </p:cNvSpPr>
          <p:nvPr>
            <p:ph type="body" sz="quarter" idx="11" hasCustomPrompt="1"/>
          </p:nvPr>
        </p:nvSpPr>
        <p:spPr>
          <a:xfrm>
            <a:off x="8452410" y="6428348"/>
            <a:ext cx="3413051" cy="292180"/>
          </a:xfrm>
          <a:ln>
            <a:noFill/>
          </a:ln>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2" name="Picture 11" descr="Logo, company name&#10;&#10;Description automatically generated">
            <a:extLst>
              <a:ext uri="{FF2B5EF4-FFF2-40B4-BE49-F238E27FC236}">
                <a16:creationId xmlns:a16="http://schemas.microsoft.com/office/drawing/2014/main" id="{BB466681-B91C-4E0E-A9F8-280D0E2DC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Tree>
    <p:extLst>
      <p:ext uri="{BB962C8B-B14F-4D97-AF65-F5344CB8AC3E}">
        <p14:creationId xmlns:p14="http://schemas.microsoft.com/office/powerpoint/2010/main" val="26233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ighlights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E38304-4D0B-004B-A8AE-B2EB5B4A8D5B}"/>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19E692D-5344-F849-B8D8-F5AA5FCC5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70AB9491-45C3-164B-8618-A02C65616B88}"/>
              </a:ext>
            </a:extLst>
          </p:cNvPr>
          <p:cNvSpPr>
            <a:spLocks noGrp="1"/>
          </p:cNvSpPr>
          <p:nvPr>
            <p:ph type="body" sz="quarter" idx="12" hasCustomPrompt="1"/>
          </p:nvPr>
        </p:nvSpPr>
        <p:spPr>
          <a:xfrm>
            <a:off x="484889" y="446680"/>
            <a:ext cx="6142977" cy="563414"/>
          </a:xfrm>
        </p:spPr>
        <p:txBody>
          <a:bodyPr>
            <a:normAutofit/>
          </a:bodyPr>
          <a:lstStyle>
            <a:lvl1pPr marL="0" indent="0">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GB" dirty="0"/>
              <a:t>M&amp;A HIGHLIGHTS </a:t>
            </a:r>
            <a:r>
              <a:rPr lang="en-GB" dirty="0">
                <a:solidFill>
                  <a:srgbClr val="B097AB"/>
                </a:solidFill>
              </a:rPr>
              <a:t>Q1 2022</a:t>
            </a:r>
            <a:endParaRPr lang="en-GB" dirty="0"/>
          </a:p>
        </p:txBody>
      </p:sp>
      <p:sp>
        <p:nvSpPr>
          <p:cNvPr id="10" name="Title 1">
            <a:extLst>
              <a:ext uri="{FF2B5EF4-FFF2-40B4-BE49-F238E27FC236}">
                <a16:creationId xmlns:a16="http://schemas.microsoft.com/office/drawing/2014/main" id="{09F621EF-23D4-EF4F-BBE7-7703DB5893E1}"/>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
        <p:nvSpPr>
          <p:cNvPr id="11" name="Text Placeholder 15">
            <a:extLst>
              <a:ext uri="{FF2B5EF4-FFF2-40B4-BE49-F238E27FC236}">
                <a16:creationId xmlns:a16="http://schemas.microsoft.com/office/drawing/2014/main" id="{70CC4288-1ACF-AF46-8769-D86072BB9323}"/>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spTree>
    <p:extLst>
      <p:ext uri="{BB962C8B-B14F-4D97-AF65-F5344CB8AC3E}">
        <p14:creationId xmlns:p14="http://schemas.microsoft.com/office/powerpoint/2010/main" val="321805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ick Facts Slide">
    <p:spTree>
      <p:nvGrpSpPr>
        <p:cNvPr id="1" name=""/>
        <p:cNvGrpSpPr/>
        <p:nvPr/>
      </p:nvGrpSpPr>
      <p:grpSpPr>
        <a:xfrm>
          <a:off x="0" y="0"/>
          <a:ext cx="0" cy="0"/>
          <a:chOff x="0" y="0"/>
          <a:chExt cx="0" cy="0"/>
        </a:xfrm>
      </p:grpSpPr>
      <p:pic>
        <p:nvPicPr>
          <p:cNvPr id="33" name="Picture 32" descr="A picture containing background pattern&#10;&#10;Description automatically generated">
            <a:extLst>
              <a:ext uri="{FF2B5EF4-FFF2-40B4-BE49-F238E27FC236}">
                <a16:creationId xmlns:a16="http://schemas.microsoft.com/office/drawing/2014/main" id="{4FAAC359-C58B-BA4E-8E5B-29DC5C281C90}"/>
              </a:ext>
            </a:extLst>
          </p:cNvPr>
          <p:cNvPicPr>
            <a:picLocks noChangeAspect="1"/>
          </p:cNvPicPr>
          <p:nvPr userDrawn="1"/>
        </p:nvPicPr>
        <p:blipFill>
          <a:blip r:embed="rId2"/>
          <a:stretch>
            <a:fillRect/>
          </a:stretch>
        </p:blipFill>
        <p:spPr>
          <a:xfrm>
            <a:off x="5312032" y="3731242"/>
            <a:ext cx="1291286" cy="3126757"/>
          </a:xfrm>
          <a:prstGeom prst="rect">
            <a:avLst/>
          </a:prstGeom>
        </p:spPr>
      </p:pic>
      <p:sp>
        <p:nvSpPr>
          <p:cNvPr id="10" name="Rectangle 9">
            <a:extLst>
              <a:ext uri="{FF2B5EF4-FFF2-40B4-BE49-F238E27FC236}">
                <a16:creationId xmlns:a16="http://schemas.microsoft.com/office/drawing/2014/main" id="{E5C38063-028D-E84B-80D9-BA8A5C997F1C}"/>
              </a:ext>
            </a:extLst>
          </p:cNvPr>
          <p:cNvSpPr/>
          <p:nvPr userDrawn="1"/>
        </p:nvSpPr>
        <p:spPr>
          <a:xfrm>
            <a:off x="6607629" y="0"/>
            <a:ext cx="5584371"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map of the world&#10;&#10;Description automatically generated with medium confidence">
            <a:extLst>
              <a:ext uri="{FF2B5EF4-FFF2-40B4-BE49-F238E27FC236}">
                <a16:creationId xmlns:a16="http://schemas.microsoft.com/office/drawing/2014/main" id="{34451A0C-1FBF-9348-87D6-EB8CCCA11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28144" y="1457552"/>
            <a:ext cx="5545322" cy="3327193"/>
          </a:xfrm>
          <a:prstGeom prst="rect">
            <a:avLst/>
          </a:prstGeom>
        </p:spPr>
      </p:pic>
      <p:pic>
        <p:nvPicPr>
          <p:cNvPr id="12" name="Picture 11" descr="Logo&#10;&#10;Description automatically generated">
            <a:extLst>
              <a:ext uri="{FF2B5EF4-FFF2-40B4-BE49-F238E27FC236}">
                <a16:creationId xmlns:a16="http://schemas.microsoft.com/office/drawing/2014/main" id="{5BCFD46D-CC9C-D741-B2A4-9F86F599E9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2269" y="235903"/>
            <a:ext cx="2270760" cy="998220"/>
          </a:xfrm>
          <a:prstGeom prst="rect">
            <a:avLst/>
          </a:prstGeom>
        </p:spPr>
      </p:pic>
      <p:sp>
        <p:nvSpPr>
          <p:cNvPr id="13" name="Rectangle 12">
            <a:extLst>
              <a:ext uri="{FF2B5EF4-FFF2-40B4-BE49-F238E27FC236}">
                <a16:creationId xmlns:a16="http://schemas.microsoft.com/office/drawing/2014/main" id="{9993FFBB-D701-8941-9586-A89DB369B2FD}"/>
              </a:ext>
            </a:extLst>
          </p:cNvPr>
          <p:cNvSpPr/>
          <p:nvPr userDrawn="1"/>
        </p:nvSpPr>
        <p:spPr>
          <a:xfrm>
            <a:off x="6991508" y="5623860"/>
            <a:ext cx="3712897" cy="1031051"/>
          </a:xfrm>
          <a:prstGeom prst="rect">
            <a:avLst/>
          </a:prstGeom>
        </p:spPr>
        <p:txBody>
          <a:bodyPr wrap="square">
            <a:spAutoFit/>
          </a:bodyPr>
          <a:lstStyle/>
          <a:p>
            <a:pPr marL="0" marR="0" lvl="0" indent="0" algn="l" defTabSz="509412" rtl="0" eaLnBrk="1" fontAlgn="auto" latinLnBrk="0" hangingPunct="1">
              <a:lnSpc>
                <a:spcPct val="100000"/>
              </a:lnSpc>
              <a:spcBef>
                <a:spcPts val="0"/>
              </a:spcBef>
              <a:spcAft>
                <a:spcPts val="573"/>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Copyright 2022 Goldenhill International M&amp;A Advisors</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 communication is provided for informational purposes only, and should not be regarded as an offer or solicitation to buy or sell any financial instrument.</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Distribution without the express consent of the authors, Goldenhill International M&amp;A Advisors, is strictly prohibited.</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Goldenhill International M&amp;A Advisors accepts no liability whatsoever arising directly or indirectly from the use of this document, and offers no warranty in relation to the accuracy or completeness of the information therein.</a:t>
            </a:r>
            <a:endParaRPr kumimoji="0" lang="en-IN"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4" name="Picture 13" descr="Text&#10;&#10;Description automatically generated">
            <a:extLst>
              <a:ext uri="{FF2B5EF4-FFF2-40B4-BE49-F238E27FC236}">
                <a16:creationId xmlns:a16="http://schemas.microsoft.com/office/drawing/2014/main" id="{7A6600D1-2686-614D-97ED-BAC71B06230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1508" y="5096000"/>
            <a:ext cx="2886961" cy="429242"/>
          </a:xfrm>
          <a:prstGeom prst="rect">
            <a:avLst/>
          </a:prstGeom>
        </p:spPr>
      </p:pic>
      <p:sp>
        <p:nvSpPr>
          <p:cNvPr id="7" name="Rectangle 6">
            <a:extLst>
              <a:ext uri="{FF2B5EF4-FFF2-40B4-BE49-F238E27FC236}">
                <a16:creationId xmlns:a16="http://schemas.microsoft.com/office/drawing/2014/main" id="{8CACB0C0-FC2E-1A47-8323-6B24719C536D}"/>
              </a:ext>
            </a:extLst>
          </p:cNvPr>
          <p:cNvSpPr/>
          <p:nvPr userDrawn="1"/>
        </p:nvSpPr>
        <p:spPr>
          <a:xfrm>
            <a:off x="6991508" y="1666758"/>
            <a:ext cx="2051996" cy="1454244"/>
          </a:xfrm>
          <a:prstGeom prst="rect">
            <a:avLst/>
          </a:prstGeom>
        </p:spPr>
        <p:txBody>
          <a:bodyPr wrap="square">
            <a:spAutoFit/>
          </a:bodyPr>
          <a:lstStyle/>
          <a:p>
            <a:pPr marL="0" marR="0" lvl="0" indent="0" defTabSz="347297" rtl="0" eaLnBrk="1" fontAlgn="auto" latinLnBrk="0" hangingPunct="1">
              <a:spcBef>
                <a:spcPts val="0"/>
              </a:spcBef>
              <a:spcAft>
                <a:spcPts val="15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rPr>
              <a:t>UK</a:t>
            </a:r>
          </a:p>
          <a:p>
            <a:pPr marL="0" marR="0" lvl="0" indent="0" defTabSz="347297" rtl="0" eaLnBrk="1" fontAlgn="auto" latinLnBrk="0" hangingPunct="1">
              <a:spcBef>
                <a:spcPts val="0"/>
              </a:spcBef>
              <a:spcAft>
                <a:spcPts val="3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rPr>
              <a:t>London</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7 Pancras Square</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London </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N1C 4AG</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United Kingdom</a:t>
            </a:r>
            <a:endParaRPr kumimoji="0" lang="en-US" sz="10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E48B744-CE4A-F144-8D19-2F7EECA0AFC4}"/>
              </a:ext>
            </a:extLst>
          </p:cNvPr>
          <p:cNvSpPr/>
          <p:nvPr userDrawn="1"/>
        </p:nvSpPr>
        <p:spPr>
          <a:xfrm>
            <a:off x="8482600" y="1666758"/>
            <a:ext cx="2051994" cy="2608406"/>
          </a:xfrm>
          <a:prstGeom prst="rect">
            <a:avLst/>
          </a:prstGeom>
        </p:spPr>
        <p:txBody>
          <a:bodyPr wrap="square">
            <a:spAutoFit/>
          </a:bodyPr>
          <a:lstStyle/>
          <a:p>
            <a:pPr lvl="0" defTabSz="347297">
              <a:spcAft>
                <a:spcPts val="1500"/>
              </a:spcAft>
              <a:defRPr/>
            </a:pPr>
            <a:r>
              <a:rPr lang="en-US" sz="1600" b="1" dirty="0">
                <a:solidFill>
                  <a:schemeClr val="bg1"/>
                </a:solidFill>
                <a:latin typeface="Helvetica" pitchFamily="2" charset="0"/>
              </a:rPr>
              <a:t>Europe</a:t>
            </a:r>
          </a:p>
          <a:p>
            <a:pPr lvl="0" defTabSz="347297">
              <a:spcAft>
                <a:spcPts val="300"/>
              </a:spcAft>
              <a:defRPr/>
            </a:pPr>
            <a:r>
              <a:rPr lang="en-US" sz="1000" b="1" dirty="0">
                <a:solidFill>
                  <a:schemeClr val="bg1"/>
                </a:solidFill>
                <a:latin typeface="Helvetica" pitchFamily="2" charset="0"/>
              </a:rPr>
              <a:t>Milan</a:t>
            </a:r>
          </a:p>
          <a:p>
            <a:pPr lvl="0" defTabSz="347297">
              <a:spcAft>
                <a:spcPts val="300"/>
              </a:spcAft>
              <a:defRPr/>
            </a:pPr>
            <a:r>
              <a:rPr lang="en-US" sz="1000" dirty="0">
                <a:solidFill>
                  <a:schemeClr val="bg1"/>
                </a:solidFill>
                <a:latin typeface="Helvetica" pitchFamily="2" charset="0"/>
              </a:rPr>
              <a:t>Via Leon Battista Alberti 10</a:t>
            </a:r>
          </a:p>
          <a:p>
            <a:pPr lvl="0" defTabSz="347297">
              <a:spcAft>
                <a:spcPts val="300"/>
              </a:spcAft>
              <a:defRPr/>
            </a:pPr>
            <a:r>
              <a:rPr lang="en-US" sz="1000" dirty="0">
                <a:solidFill>
                  <a:schemeClr val="bg1"/>
                </a:solidFill>
                <a:latin typeface="Helvetica" pitchFamily="2" charset="0"/>
              </a:rPr>
              <a:t>20149, Milan</a:t>
            </a:r>
          </a:p>
          <a:p>
            <a:pPr lvl="0" defTabSz="347297">
              <a:spcAft>
                <a:spcPts val="300"/>
              </a:spcAft>
              <a:defRPr/>
            </a:pPr>
            <a:r>
              <a:rPr lang="en-US" sz="1000" dirty="0">
                <a:solidFill>
                  <a:schemeClr val="bg1"/>
                </a:solidFill>
                <a:latin typeface="Helvetica" pitchFamily="2" charset="0"/>
              </a:rPr>
              <a:t>Italy</a:t>
            </a:r>
          </a:p>
          <a:p>
            <a:pPr lvl="0" defTabSz="347297">
              <a:spcAft>
                <a:spcPts val="300"/>
              </a:spcAft>
              <a:defRPr/>
            </a:pPr>
            <a:endParaRPr lang="en-US" sz="1000" dirty="0">
              <a:solidFill>
                <a:schemeClr val="bg1"/>
              </a:solidFill>
              <a:latin typeface="Helvetica" pitchFamily="2" charset="0"/>
            </a:endParaRPr>
          </a:p>
          <a:p>
            <a:pPr lvl="0" defTabSz="347297">
              <a:spcAft>
                <a:spcPts val="300"/>
              </a:spcAft>
              <a:defRPr/>
            </a:pPr>
            <a:r>
              <a:rPr lang="en-US" sz="1000" b="1" dirty="0">
                <a:solidFill>
                  <a:schemeClr val="bg1"/>
                </a:solidFill>
                <a:latin typeface="Helvetica" pitchFamily="2" charset="0"/>
              </a:rPr>
              <a:t>Luxembourg</a:t>
            </a:r>
          </a:p>
          <a:p>
            <a:pPr lvl="0" defTabSz="347297">
              <a:spcAft>
                <a:spcPts val="300"/>
              </a:spcAft>
              <a:defRPr/>
            </a:pPr>
            <a:r>
              <a:rPr lang="en-US" sz="1000" dirty="0">
                <a:solidFill>
                  <a:schemeClr val="bg1"/>
                </a:solidFill>
                <a:latin typeface="Helvetica" pitchFamily="2" charset="0"/>
              </a:rPr>
              <a:t>221 Route de Treves</a:t>
            </a:r>
          </a:p>
          <a:p>
            <a:pPr lvl="0" defTabSz="347297">
              <a:spcAft>
                <a:spcPts val="300"/>
              </a:spcAft>
              <a:defRPr/>
            </a:pPr>
            <a:r>
              <a:rPr lang="en-US" sz="1000" dirty="0">
                <a:solidFill>
                  <a:schemeClr val="bg1"/>
                </a:solidFill>
                <a:latin typeface="Helvetica" pitchFamily="2" charset="0"/>
              </a:rPr>
              <a:t>L-6940 </a:t>
            </a:r>
            <a:r>
              <a:rPr lang="en-US" sz="1000" dirty="0" err="1">
                <a:solidFill>
                  <a:schemeClr val="bg1"/>
                </a:solidFill>
                <a:latin typeface="Helvetica" pitchFamily="2" charset="0"/>
              </a:rPr>
              <a:t>Niederanven</a:t>
            </a:r>
            <a:endParaRPr lang="en-US" sz="1000" dirty="0">
              <a:solidFill>
                <a:schemeClr val="bg1"/>
              </a:solidFill>
              <a:latin typeface="Helvetica" pitchFamily="2" charset="0"/>
            </a:endParaRPr>
          </a:p>
          <a:p>
            <a:pPr lvl="0" defTabSz="347297">
              <a:spcAft>
                <a:spcPts val="300"/>
              </a:spcAft>
              <a:defRPr/>
            </a:pPr>
            <a:r>
              <a:rPr lang="en-US" sz="1000" dirty="0">
                <a:solidFill>
                  <a:schemeClr val="bg1"/>
                </a:solidFill>
                <a:latin typeface="Helvetica" pitchFamily="2" charset="0"/>
              </a:rPr>
              <a:t>Luxembourg</a:t>
            </a:r>
          </a:p>
          <a:p>
            <a:pPr lvl="0" defTabSz="347297">
              <a:spcAft>
                <a:spcPts val="300"/>
              </a:spcAft>
              <a:defRPr/>
            </a:pPr>
            <a:endParaRPr lang="en-US" sz="1000" dirty="0">
              <a:solidFill>
                <a:schemeClr val="bg1"/>
              </a:solidFill>
              <a:latin typeface="Helvetica" pitchFamily="2" charset="0"/>
            </a:endParaRPr>
          </a:p>
          <a:p>
            <a:pPr lvl="0" defTabSz="347297">
              <a:spcAft>
                <a:spcPts val="300"/>
              </a:spcAft>
              <a:defRPr/>
            </a:pPr>
            <a:endParaRPr lang="en-US" sz="1000" dirty="0">
              <a:solidFill>
                <a:schemeClr val="bg1"/>
              </a:solidFill>
              <a:latin typeface="Helvetica" pitchFamily="2" charset="0"/>
            </a:endParaRPr>
          </a:p>
        </p:txBody>
      </p:sp>
      <p:sp>
        <p:nvSpPr>
          <p:cNvPr id="9" name="Rectangle 8">
            <a:extLst>
              <a:ext uri="{FF2B5EF4-FFF2-40B4-BE49-F238E27FC236}">
                <a16:creationId xmlns:a16="http://schemas.microsoft.com/office/drawing/2014/main" id="{76865C15-AD26-0341-95BC-D01B0FEBFA2D}"/>
              </a:ext>
            </a:extLst>
          </p:cNvPr>
          <p:cNvSpPr/>
          <p:nvPr userDrawn="1"/>
        </p:nvSpPr>
        <p:spPr>
          <a:xfrm>
            <a:off x="10210722" y="1666758"/>
            <a:ext cx="1870705" cy="2800767"/>
          </a:xfrm>
          <a:prstGeom prst="rect">
            <a:avLst/>
          </a:prstGeom>
        </p:spPr>
        <p:txBody>
          <a:bodyPr wrap="square">
            <a:spAutoFit/>
          </a:bodyPr>
          <a:lstStyle/>
          <a:p>
            <a:pPr lvl="0" defTabSz="347297">
              <a:spcAft>
                <a:spcPts val="1500"/>
              </a:spcAft>
              <a:defRPr/>
            </a:pPr>
            <a:r>
              <a:rPr lang="en-US" sz="1600" b="1" dirty="0">
                <a:solidFill>
                  <a:schemeClr val="bg1"/>
                </a:solidFill>
                <a:latin typeface="Helvetica" pitchFamily="2" charset="0"/>
              </a:rPr>
              <a:t>The Americas</a:t>
            </a:r>
          </a:p>
          <a:p>
            <a:pPr lvl="0" defTabSz="347297">
              <a:spcAft>
                <a:spcPts val="300"/>
              </a:spcAft>
              <a:defRPr/>
            </a:pPr>
            <a:r>
              <a:rPr lang="en-US" sz="1000" b="1" dirty="0">
                <a:solidFill>
                  <a:schemeClr val="bg1"/>
                </a:solidFill>
                <a:latin typeface="Helvetica" pitchFamily="2" charset="0"/>
              </a:rPr>
              <a:t>San Diego</a:t>
            </a:r>
          </a:p>
          <a:p>
            <a:pPr lvl="0" defTabSz="347297">
              <a:spcAft>
                <a:spcPts val="300"/>
              </a:spcAft>
              <a:defRPr/>
            </a:pPr>
            <a:r>
              <a:rPr lang="en-US" sz="1000" dirty="0">
                <a:solidFill>
                  <a:schemeClr val="bg1"/>
                </a:solidFill>
                <a:latin typeface="Helvetica" pitchFamily="2" charset="0"/>
              </a:rPr>
              <a:t>415 Laurel Street</a:t>
            </a:r>
          </a:p>
          <a:p>
            <a:pPr lvl="0" defTabSz="347297">
              <a:spcAft>
                <a:spcPts val="300"/>
              </a:spcAft>
              <a:defRPr/>
            </a:pPr>
            <a:r>
              <a:rPr lang="en-US" sz="1000" dirty="0">
                <a:solidFill>
                  <a:schemeClr val="bg1"/>
                </a:solidFill>
                <a:latin typeface="Helvetica" pitchFamily="2" charset="0"/>
              </a:rPr>
              <a:t>PMB326</a:t>
            </a:r>
          </a:p>
          <a:p>
            <a:pPr lvl="0" defTabSz="347297">
              <a:spcAft>
                <a:spcPts val="300"/>
              </a:spcAft>
              <a:defRPr/>
            </a:pPr>
            <a:r>
              <a:rPr lang="en-US" sz="1000" dirty="0">
                <a:solidFill>
                  <a:schemeClr val="bg1"/>
                </a:solidFill>
                <a:latin typeface="Helvetica" pitchFamily="2" charset="0"/>
              </a:rPr>
              <a:t>San Diego, CA 92101</a:t>
            </a:r>
          </a:p>
          <a:p>
            <a:pPr lvl="0" defTabSz="347297">
              <a:spcAft>
                <a:spcPts val="300"/>
              </a:spcAft>
              <a:defRPr/>
            </a:pPr>
            <a:r>
              <a:rPr lang="en-US" sz="1000" dirty="0">
                <a:solidFill>
                  <a:schemeClr val="bg1"/>
                </a:solidFill>
                <a:latin typeface="Helvetica" pitchFamily="2" charset="0"/>
              </a:rPr>
              <a:t>United States</a:t>
            </a:r>
          </a:p>
          <a:p>
            <a:pPr marL="0" marR="0" lvl="0" indent="0" defTabSz="347297" rtl="0" eaLnBrk="1" fontAlgn="auto" latinLnBrk="0" hangingPunct="1">
              <a:spcBef>
                <a:spcPts val="0"/>
              </a:spcBef>
              <a:spcAft>
                <a:spcPts val="300"/>
              </a:spcAft>
              <a:buClrTx/>
              <a:buSzTx/>
              <a:buFontTx/>
              <a:buNone/>
              <a:tabLst/>
              <a:defRPr/>
            </a:pPr>
            <a:endPar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endParaRPr>
          </a:p>
          <a:p>
            <a:pPr marL="0" marR="0" lvl="0" indent="0" defTabSz="347297" rtl="0" eaLnBrk="1" fontAlgn="auto" latinLnBrk="0" hangingPunct="1">
              <a:spcBef>
                <a:spcPts val="0"/>
              </a:spcBef>
              <a:spcAft>
                <a:spcPts val="3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rPr>
              <a:t>Buenos Aires</a:t>
            </a:r>
          </a:p>
          <a:p>
            <a:pPr lvl="0" defTabSz="347297">
              <a:spcAft>
                <a:spcPts val="300"/>
              </a:spcAft>
              <a:defRPr/>
            </a:pPr>
            <a:r>
              <a:rPr lang="en-US" sz="1000" dirty="0">
                <a:solidFill>
                  <a:schemeClr val="bg1"/>
                </a:solidFill>
                <a:latin typeface="Helvetica" pitchFamily="2" charset="0"/>
              </a:rPr>
              <a:t>Torre ABN </a:t>
            </a:r>
            <a:r>
              <a:rPr lang="en-US" sz="1000" dirty="0" err="1">
                <a:solidFill>
                  <a:schemeClr val="bg1"/>
                </a:solidFill>
                <a:latin typeface="Helvetica" pitchFamily="2" charset="0"/>
              </a:rPr>
              <a:t>Amro</a:t>
            </a:r>
            <a:endParaRPr lang="en-US" sz="1000" dirty="0">
              <a:solidFill>
                <a:schemeClr val="bg1"/>
              </a:solidFill>
              <a:latin typeface="Helvetica" pitchFamily="2" charset="0"/>
            </a:endParaRPr>
          </a:p>
          <a:p>
            <a:pPr lvl="0" defTabSz="347297">
              <a:spcAft>
                <a:spcPts val="300"/>
              </a:spcAft>
              <a:defRPr/>
            </a:pPr>
            <a:r>
              <a:rPr lang="en-US" sz="1000" dirty="0">
                <a:solidFill>
                  <a:schemeClr val="bg1"/>
                </a:solidFill>
                <a:latin typeface="Helvetica" pitchFamily="2" charset="0"/>
              </a:rPr>
              <a:t>Victoria Ocampo 360</a:t>
            </a:r>
          </a:p>
          <a:p>
            <a:pPr lvl="0" defTabSz="347297">
              <a:spcAft>
                <a:spcPts val="300"/>
              </a:spcAft>
              <a:defRPr/>
            </a:pPr>
            <a:r>
              <a:rPr lang="en-US" sz="1000" dirty="0">
                <a:solidFill>
                  <a:schemeClr val="bg1"/>
                </a:solidFill>
                <a:latin typeface="Helvetica" pitchFamily="2" charset="0"/>
              </a:rPr>
              <a:t>Puerto Madero, Buenos Aires</a:t>
            </a:r>
          </a:p>
          <a:p>
            <a:pPr lvl="0" defTabSz="347297">
              <a:spcAft>
                <a:spcPts val="300"/>
              </a:spcAft>
              <a:defRPr/>
            </a:pPr>
            <a:r>
              <a:rPr lang="en-US" sz="1000" dirty="0">
                <a:solidFill>
                  <a:schemeClr val="bg1"/>
                </a:solidFill>
                <a:latin typeface="Helvetica" pitchFamily="2" charset="0"/>
              </a:rPr>
              <a:t>C1107BGA Argentina</a:t>
            </a:r>
          </a:p>
          <a:p>
            <a:pPr lvl="0" defTabSz="347297">
              <a:spcAft>
                <a:spcPts val="300"/>
              </a:spcAft>
              <a:defRPr/>
            </a:pPr>
            <a:endParaRPr kumimoji="0" lang="en-US" sz="10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15" name="Picture Placeholder 57">
            <a:extLst>
              <a:ext uri="{FF2B5EF4-FFF2-40B4-BE49-F238E27FC236}">
                <a16:creationId xmlns:a16="http://schemas.microsoft.com/office/drawing/2014/main" id="{76EF459C-170A-F541-A575-1AEED6780BD0}"/>
              </a:ext>
            </a:extLst>
          </p:cNvPr>
          <p:cNvSpPr>
            <a:spLocks noGrp="1"/>
          </p:cNvSpPr>
          <p:nvPr>
            <p:ph type="pic" sz="quarter" idx="11"/>
          </p:nvPr>
        </p:nvSpPr>
        <p:spPr>
          <a:xfrm>
            <a:off x="399141"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6" name="Picture Placeholder 57">
            <a:extLst>
              <a:ext uri="{FF2B5EF4-FFF2-40B4-BE49-F238E27FC236}">
                <a16:creationId xmlns:a16="http://schemas.microsoft.com/office/drawing/2014/main" id="{462B38A4-798D-ED40-AABB-9D31A6987269}"/>
              </a:ext>
            </a:extLst>
          </p:cNvPr>
          <p:cNvSpPr>
            <a:spLocks noGrp="1"/>
          </p:cNvSpPr>
          <p:nvPr>
            <p:ph type="pic" sz="quarter" idx="12"/>
          </p:nvPr>
        </p:nvSpPr>
        <p:spPr>
          <a:xfrm>
            <a:off x="1364696"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7" name="Picture Placeholder 57">
            <a:extLst>
              <a:ext uri="{FF2B5EF4-FFF2-40B4-BE49-F238E27FC236}">
                <a16:creationId xmlns:a16="http://schemas.microsoft.com/office/drawing/2014/main" id="{8A1B081F-7C9E-954B-A96C-7F753D48C3D5}"/>
              </a:ext>
            </a:extLst>
          </p:cNvPr>
          <p:cNvSpPr>
            <a:spLocks noGrp="1"/>
          </p:cNvSpPr>
          <p:nvPr>
            <p:ph type="pic" sz="quarter" idx="13"/>
          </p:nvPr>
        </p:nvSpPr>
        <p:spPr>
          <a:xfrm>
            <a:off x="2355829"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8" name="Picture Placeholder 57">
            <a:extLst>
              <a:ext uri="{FF2B5EF4-FFF2-40B4-BE49-F238E27FC236}">
                <a16:creationId xmlns:a16="http://schemas.microsoft.com/office/drawing/2014/main" id="{4EEA1A8E-E440-6A40-8D73-EEC84621805C}"/>
              </a:ext>
            </a:extLst>
          </p:cNvPr>
          <p:cNvSpPr>
            <a:spLocks noGrp="1"/>
          </p:cNvSpPr>
          <p:nvPr>
            <p:ph type="pic" sz="quarter" idx="14"/>
          </p:nvPr>
        </p:nvSpPr>
        <p:spPr>
          <a:xfrm>
            <a:off x="3327779"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9" name="Picture Placeholder 57">
            <a:extLst>
              <a:ext uri="{FF2B5EF4-FFF2-40B4-BE49-F238E27FC236}">
                <a16:creationId xmlns:a16="http://schemas.microsoft.com/office/drawing/2014/main" id="{0A37FC39-15D6-504F-98F0-26084BB334DD}"/>
              </a:ext>
            </a:extLst>
          </p:cNvPr>
          <p:cNvSpPr>
            <a:spLocks noGrp="1"/>
          </p:cNvSpPr>
          <p:nvPr>
            <p:ph type="pic" sz="quarter" idx="15"/>
          </p:nvPr>
        </p:nvSpPr>
        <p:spPr>
          <a:xfrm>
            <a:off x="4293335"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21" name="Rectangle 20">
            <a:extLst>
              <a:ext uri="{FF2B5EF4-FFF2-40B4-BE49-F238E27FC236}">
                <a16:creationId xmlns:a16="http://schemas.microsoft.com/office/drawing/2014/main" id="{9CA12187-1327-AD46-950E-8B40B1A40D1D}"/>
              </a:ext>
            </a:extLst>
          </p:cNvPr>
          <p:cNvSpPr/>
          <p:nvPr userDrawn="1"/>
        </p:nvSpPr>
        <p:spPr>
          <a:xfrm>
            <a:off x="318687" y="2851212"/>
            <a:ext cx="3328114" cy="307777"/>
          </a:xfrm>
          <a:prstGeom prst="rect">
            <a:avLst/>
          </a:prstGeom>
        </p:spPr>
        <p:txBody>
          <a:bodyPr wrap="square">
            <a:spAutoFit/>
          </a:bodyPr>
          <a:lstStyle/>
          <a:p>
            <a:pPr defTabSz="501616">
              <a:spcAft>
                <a:spcPts val="300"/>
              </a:spcAft>
              <a:buClr>
                <a:srgbClr val="F9B962"/>
              </a:buClr>
              <a:defRPr/>
            </a:pPr>
            <a:r>
              <a:rPr lang="en-IN" sz="1400" b="1" dirty="0">
                <a:solidFill>
                  <a:srgbClr val="5F3058"/>
                </a:solidFill>
                <a:latin typeface="+mn-lt"/>
              </a:rPr>
              <a:t>Selected Transactions</a:t>
            </a:r>
          </a:p>
        </p:txBody>
      </p:sp>
      <p:sp>
        <p:nvSpPr>
          <p:cNvPr id="22" name="TextBox 21">
            <a:extLst>
              <a:ext uri="{FF2B5EF4-FFF2-40B4-BE49-F238E27FC236}">
                <a16:creationId xmlns:a16="http://schemas.microsoft.com/office/drawing/2014/main" id="{ADCD65D7-2ED8-B04A-AD55-93F72C4F1E1F}"/>
              </a:ext>
            </a:extLst>
          </p:cNvPr>
          <p:cNvSpPr txBox="1"/>
          <p:nvPr userDrawn="1"/>
        </p:nvSpPr>
        <p:spPr>
          <a:xfrm>
            <a:off x="399141" y="4761212"/>
            <a:ext cx="1555762" cy="307777"/>
          </a:xfrm>
          <a:prstGeom prst="rect">
            <a:avLst/>
          </a:prstGeom>
          <a:noFill/>
        </p:spPr>
        <p:txBody>
          <a:bodyPr wrap="square" lIns="0" rtlCol="0">
            <a:spAutoFit/>
          </a:bodyPr>
          <a:lstStyle/>
          <a:p>
            <a:pPr defTabSz="501616">
              <a:spcAft>
                <a:spcPts val="300"/>
              </a:spcAft>
              <a:buClr>
                <a:srgbClr val="F9B962"/>
              </a:buClr>
              <a:defRPr/>
            </a:pPr>
            <a:r>
              <a:rPr lang="en-GB" sz="1400" b="1" dirty="0">
                <a:solidFill>
                  <a:srgbClr val="5F3058"/>
                </a:solidFill>
                <a:latin typeface="+mn-lt"/>
              </a:rPr>
              <a:t>HRTech Partners</a:t>
            </a:r>
          </a:p>
        </p:txBody>
      </p:sp>
      <p:sp>
        <p:nvSpPr>
          <p:cNvPr id="23" name="Text Placeholder 55">
            <a:extLst>
              <a:ext uri="{FF2B5EF4-FFF2-40B4-BE49-F238E27FC236}">
                <a16:creationId xmlns:a16="http://schemas.microsoft.com/office/drawing/2014/main" id="{B2C83FDD-3D45-D845-966A-F61860757241}"/>
              </a:ext>
            </a:extLst>
          </p:cNvPr>
          <p:cNvSpPr>
            <a:spLocks noGrp="1"/>
          </p:cNvSpPr>
          <p:nvPr>
            <p:ph type="body" sz="quarter" idx="10"/>
          </p:nvPr>
        </p:nvSpPr>
        <p:spPr>
          <a:xfrm>
            <a:off x="310934" y="386362"/>
            <a:ext cx="4769066" cy="2255238"/>
          </a:xfrm>
        </p:spPr>
        <p:txBody>
          <a:bodyPr>
            <a:normAutofit/>
          </a:bodyPr>
          <a:lstStyle>
            <a:lvl1pPr marL="0" indent="0">
              <a:buNone/>
              <a:defRPr sz="1400" b="1" i="0">
                <a:solidFill>
                  <a:srgbClr val="5F3058"/>
                </a:solidFill>
                <a:latin typeface="Arial" panose="020B0604020202020204" pitchFamily="34" charset="0"/>
                <a:cs typeface="Arial" panose="020B0604020202020204" pitchFamily="34" charset="0"/>
              </a:defRPr>
            </a:lvl1pPr>
            <a:lvl2pPr marL="457200" indent="0">
              <a:buNone/>
              <a:defRPr sz="1050" b="0" i="0">
                <a:solidFill>
                  <a:srgbClr val="29265B"/>
                </a:solidFill>
                <a:latin typeface="Arial" panose="020B0604020202020204" pitchFamily="34" charset="0"/>
                <a:cs typeface="Arial" panose="020B0604020202020204" pitchFamily="34" charset="0"/>
              </a:defRPr>
            </a:lvl2pPr>
            <a:lvl3pPr marL="914400" indent="0">
              <a:buNone/>
              <a:defRPr sz="1000" b="0" i="0">
                <a:solidFill>
                  <a:srgbClr val="29265B"/>
                </a:solidFill>
                <a:latin typeface="Arial" panose="020B0604020202020204" pitchFamily="34" charset="0"/>
                <a:cs typeface="Arial" panose="020B0604020202020204" pitchFamily="34" charset="0"/>
              </a:defRPr>
            </a:lvl3pPr>
            <a:lvl4pPr marL="1371600" indent="0">
              <a:buNone/>
              <a:defRPr sz="900" b="0" i="0">
                <a:solidFill>
                  <a:srgbClr val="29265B"/>
                </a:solidFill>
                <a:latin typeface="Arial" panose="020B0604020202020204" pitchFamily="34" charset="0"/>
                <a:cs typeface="Arial" panose="020B0604020202020204" pitchFamily="34" charset="0"/>
              </a:defRPr>
            </a:lvl4pPr>
            <a:lvl5pPr marL="1828800" indent="0">
              <a:buNone/>
              <a:defRPr sz="900" b="0" i="0">
                <a:solidFill>
                  <a:srgbClr val="29265B"/>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68">
            <a:extLst>
              <a:ext uri="{FF2B5EF4-FFF2-40B4-BE49-F238E27FC236}">
                <a16:creationId xmlns:a16="http://schemas.microsoft.com/office/drawing/2014/main" id="{B117B85B-8ACA-A247-8239-8EB2669662BD}"/>
              </a:ext>
            </a:extLst>
          </p:cNvPr>
          <p:cNvSpPr>
            <a:spLocks noGrp="1"/>
          </p:cNvSpPr>
          <p:nvPr>
            <p:ph type="body" sz="quarter" idx="20"/>
          </p:nvPr>
        </p:nvSpPr>
        <p:spPr>
          <a:xfrm>
            <a:off x="442913"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5" name="Text Placeholder 68">
            <a:extLst>
              <a:ext uri="{FF2B5EF4-FFF2-40B4-BE49-F238E27FC236}">
                <a16:creationId xmlns:a16="http://schemas.microsoft.com/office/drawing/2014/main" id="{F2A1E397-1D11-9D47-92FC-32CC02580815}"/>
              </a:ext>
            </a:extLst>
          </p:cNvPr>
          <p:cNvSpPr>
            <a:spLocks noGrp="1"/>
          </p:cNvSpPr>
          <p:nvPr>
            <p:ph type="body" sz="quarter" idx="21"/>
          </p:nvPr>
        </p:nvSpPr>
        <p:spPr>
          <a:xfrm>
            <a:off x="1894443"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6" name="Text Placeholder 68">
            <a:extLst>
              <a:ext uri="{FF2B5EF4-FFF2-40B4-BE49-F238E27FC236}">
                <a16:creationId xmlns:a16="http://schemas.microsoft.com/office/drawing/2014/main" id="{379C3668-19CF-564B-9F1B-5A65F00D90D6}"/>
              </a:ext>
            </a:extLst>
          </p:cNvPr>
          <p:cNvSpPr>
            <a:spLocks noGrp="1"/>
          </p:cNvSpPr>
          <p:nvPr>
            <p:ph type="body" sz="quarter" idx="22"/>
          </p:nvPr>
        </p:nvSpPr>
        <p:spPr>
          <a:xfrm>
            <a:off x="3365156"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7" name="Text Placeholder 68">
            <a:extLst>
              <a:ext uri="{FF2B5EF4-FFF2-40B4-BE49-F238E27FC236}">
                <a16:creationId xmlns:a16="http://schemas.microsoft.com/office/drawing/2014/main" id="{93D22226-A436-F84D-8970-4D85EEE98A73}"/>
              </a:ext>
            </a:extLst>
          </p:cNvPr>
          <p:cNvSpPr>
            <a:spLocks noGrp="1"/>
          </p:cNvSpPr>
          <p:nvPr>
            <p:ph type="body" sz="quarter" idx="23"/>
          </p:nvPr>
        </p:nvSpPr>
        <p:spPr>
          <a:xfrm>
            <a:off x="4861447"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8" name="Picture Placeholder 63">
            <a:extLst>
              <a:ext uri="{FF2B5EF4-FFF2-40B4-BE49-F238E27FC236}">
                <a16:creationId xmlns:a16="http://schemas.microsoft.com/office/drawing/2014/main" id="{D7FEE179-C74D-214E-B06B-A36FC3F08A05}"/>
              </a:ext>
            </a:extLst>
          </p:cNvPr>
          <p:cNvSpPr>
            <a:spLocks noGrp="1"/>
          </p:cNvSpPr>
          <p:nvPr>
            <p:ph type="pic" sz="quarter" idx="16"/>
          </p:nvPr>
        </p:nvSpPr>
        <p:spPr>
          <a:xfrm>
            <a:off x="442913"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29" name="Picture Placeholder 63">
            <a:extLst>
              <a:ext uri="{FF2B5EF4-FFF2-40B4-BE49-F238E27FC236}">
                <a16:creationId xmlns:a16="http://schemas.microsoft.com/office/drawing/2014/main" id="{3CE8CDC5-DA52-AB47-BEB8-1EFF904D03E7}"/>
              </a:ext>
            </a:extLst>
          </p:cNvPr>
          <p:cNvSpPr>
            <a:spLocks noGrp="1"/>
          </p:cNvSpPr>
          <p:nvPr>
            <p:ph type="pic" sz="quarter" idx="17"/>
          </p:nvPr>
        </p:nvSpPr>
        <p:spPr>
          <a:xfrm>
            <a:off x="1894443"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0" name="Picture Placeholder 63">
            <a:extLst>
              <a:ext uri="{FF2B5EF4-FFF2-40B4-BE49-F238E27FC236}">
                <a16:creationId xmlns:a16="http://schemas.microsoft.com/office/drawing/2014/main" id="{3FC16470-71F4-3843-BBAB-8064B3AD24DC}"/>
              </a:ext>
            </a:extLst>
          </p:cNvPr>
          <p:cNvSpPr>
            <a:spLocks noGrp="1"/>
          </p:cNvSpPr>
          <p:nvPr>
            <p:ph type="pic" sz="quarter" idx="18"/>
          </p:nvPr>
        </p:nvSpPr>
        <p:spPr>
          <a:xfrm>
            <a:off x="3377945"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1" name="Picture Placeholder 63">
            <a:extLst>
              <a:ext uri="{FF2B5EF4-FFF2-40B4-BE49-F238E27FC236}">
                <a16:creationId xmlns:a16="http://schemas.microsoft.com/office/drawing/2014/main" id="{954EC4DD-F275-ED47-B45A-4BD0F81CAD58}"/>
              </a:ext>
            </a:extLst>
          </p:cNvPr>
          <p:cNvSpPr>
            <a:spLocks noGrp="1"/>
          </p:cNvSpPr>
          <p:nvPr>
            <p:ph type="pic" sz="quarter" idx="19"/>
          </p:nvPr>
        </p:nvSpPr>
        <p:spPr>
          <a:xfrm>
            <a:off x="4867841"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54923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93B289-7750-9A41-968D-A00419159638}"/>
              </a:ext>
            </a:extLst>
          </p:cNvPr>
          <p:cNvSpPr/>
          <p:nvPr userDrawn="1"/>
        </p:nvSpPr>
        <p:spPr>
          <a:xfrm>
            <a:off x="0" y="0"/>
            <a:ext cx="12192000"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background pattern&#10;&#10;Description automatically generated">
            <a:extLst>
              <a:ext uri="{FF2B5EF4-FFF2-40B4-BE49-F238E27FC236}">
                <a16:creationId xmlns:a16="http://schemas.microsoft.com/office/drawing/2014/main" id="{866E1033-EB0B-9840-AAA1-E3834EA3208F}"/>
              </a:ext>
            </a:extLst>
          </p:cNvPr>
          <p:cNvPicPr>
            <a:picLocks noChangeAspect="1"/>
          </p:cNvPicPr>
          <p:nvPr userDrawn="1"/>
        </p:nvPicPr>
        <p:blipFill>
          <a:blip r:embed="rId2"/>
          <a:stretch>
            <a:fillRect/>
          </a:stretch>
        </p:blipFill>
        <p:spPr>
          <a:xfrm>
            <a:off x="10006950" y="1567056"/>
            <a:ext cx="2185050" cy="5290943"/>
          </a:xfrm>
          <a:prstGeom prst="rect">
            <a:avLst/>
          </a:prstGeom>
        </p:spPr>
      </p:pic>
      <p:pic>
        <p:nvPicPr>
          <p:cNvPr id="9" name="Picture 8" descr="A map of the world&#10;&#10;Description automatically generated with medium confidence">
            <a:extLst>
              <a:ext uri="{FF2B5EF4-FFF2-40B4-BE49-F238E27FC236}">
                <a16:creationId xmlns:a16="http://schemas.microsoft.com/office/drawing/2014/main" id="{AA3D3AA6-EE45-E442-AAB3-8E966DB31C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390" y="1343362"/>
            <a:ext cx="8668264" cy="5200959"/>
          </a:xfrm>
          <a:prstGeom prst="rect">
            <a:avLst/>
          </a:prstGeom>
        </p:spPr>
      </p:pic>
      <p:pic>
        <p:nvPicPr>
          <p:cNvPr id="10" name="Picture 9" descr="Logo&#10;&#10;Description automatically generated">
            <a:extLst>
              <a:ext uri="{FF2B5EF4-FFF2-40B4-BE49-F238E27FC236}">
                <a16:creationId xmlns:a16="http://schemas.microsoft.com/office/drawing/2014/main" id="{7B608093-6536-C647-9915-1E925F90D6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4640" y="235903"/>
            <a:ext cx="2270760" cy="998220"/>
          </a:xfrm>
          <a:prstGeom prst="rect">
            <a:avLst/>
          </a:prstGeom>
        </p:spPr>
      </p:pic>
      <p:sp>
        <p:nvSpPr>
          <p:cNvPr id="12" name="Rectangle 11">
            <a:extLst>
              <a:ext uri="{FF2B5EF4-FFF2-40B4-BE49-F238E27FC236}">
                <a16:creationId xmlns:a16="http://schemas.microsoft.com/office/drawing/2014/main" id="{B8C205A9-1A12-0D4A-AF23-4A28C2EFFBEF}"/>
              </a:ext>
            </a:extLst>
          </p:cNvPr>
          <p:cNvSpPr/>
          <p:nvPr userDrawn="1"/>
        </p:nvSpPr>
        <p:spPr>
          <a:xfrm>
            <a:off x="383879" y="5806489"/>
            <a:ext cx="6346530" cy="707886"/>
          </a:xfrm>
          <a:prstGeom prst="rect">
            <a:avLst/>
          </a:prstGeom>
        </p:spPr>
        <p:txBody>
          <a:bodyPr wrap="square">
            <a:spAutoFit/>
          </a:bodyPr>
          <a:lstStyle/>
          <a:p>
            <a:pPr marL="0" marR="0" lvl="0" indent="0" algn="l" defTabSz="509412" rtl="0" eaLnBrk="1" fontAlgn="auto" latinLnBrk="0" hangingPunct="1">
              <a:lnSpc>
                <a:spcPct val="100000"/>
              </a:lnSpc>
              <a:spcBef>
                <a:spcPts val="0"/>
              </a:spcBef>
              <a:spcAft>
                <a:spcPts val="573"/>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Copyright 2021 Goldenhill International M&amp;A Advisors</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 communication is provided for informational purposes only, and should not be regarded as an offer or solicitation to buy or sell any financial instrument.</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Distribution without the express consent of the authors, Goldenhill International M&amp;A Advisors, is strictly prohibited.</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Goldenhill International M&amp;A Advisors accepts no liability whatsoever arising directly or indirectly from the use of this document, and offers no warranty in relation to the accuracy or completeness of the information therein.</a:t>
            </a:r>
            <a:endParaRPr kumimoji="0" lang="en-IN"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3" name="Picture 12" descr="Text&#10;&#10;Description automatically generated">
            <a:extLst>
              <a:ext uri="{FF2B5EF4-FFF2-40B4-BE49-F238E27FC236}">
                <a16:creationId xmlns:a16="http://schemas.microsoft.com/office/drawing/2014/main" id="{E0326147-8103-604F-A011-A6319F4882B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879" y="5096000"/>
            <a:ext cx="2886961" cy="429242"/>
          </a:xfrm>
          <a:prstGeom prst="rect">
            <a:avLst/>
          </a:prstGeom>
        </p:spPr>
      </p:pic>
    </p:spTree>
    <p:extLst>
      <p:ext uri="{BB962C8B-B14F-4D97-AF65-F5344CB8AC3E}">
        <p14:creationId xmlns:p14="http://schemas.microsoft.com/office/powerpoint/2010/main" val="144592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eals Snapshot Slide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A48E53-37E3-154C-828A-8954341D684A}"/>
              </a:ext>
            </a:extLst>
          </p:cNvPr>
          <p:cNvSpPr>
            <a:spLocks noGrp="1"/>
          </p:cNvSpPr>
          <p:nvPr>
            <p:ph type="body" sz="quarter" idx="10" hasCustomPrompt="1"/>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DEALS SNAPSHOT</a:t>
            </a:r>
          </a:p>
        </p:txBody>
      </p:sp>
      <p:pic>
        <p:nvPicPr>
          <p:cNvPr id="7" name="Picture 6" descr="Logo, company name&#10;&#10;Description automatically generated">
            <a:extLst>
              <a:ext uri="{FF2B5EF4-FFF2-40B4-BE49-F238E27FC236}">
                <a16:creationId xmlns:a16="http://schemas.microsoft.com/office/drawing/2014/main" id="{A04A9893-6DD6-A340-9AAD-1A528C4EC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
        <p:nvSpPr>
          <p:cNvPr id="8" name="Rectangle 7">
            <a:extLst>
              <a:ext uri="{FF2B5EF4-FFF2-40B4-BE49-F238E27FC236}">
                <a16:creationId xmlns:a16="http://schemas.microsoft.com/office/drawing/2014/main" id="{EFE46E5C-7E23-7F45-9CF9-5B825DAA4A59}"/>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71F9AE8-681E-8141-ADE3-58B4AA8773B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1" name="Picture 10" descr="Text&#10;&#10;Description automatically generated">
            <a:extLst>
              <a:ext uri="{FF2B5EF4-FFF2-40B4-BE49-F238E27FC236}">
                <a16:creationId xmlns:a16="http://schemas.microsoft.com/office/drawing/2014/main" id="{A5D46685-C6F9-124A-9E9B-B2ABD8252C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12" name="Rectangle 11">
            <a:extLst>
              <a:ext uri="{FF2B5EF4-FFF2-40B4-BE49-F238E27FC236}">
                <a16:creationId xmlns:a16="http://schemas.microsoft.com/office/drawing/2014/main" id="{34C2BE31-9372-A84B-97CD-AD2A6BF3B1B1}"/>
              </a:ext>
            </a:extLst>
          </p:cNvPr>
          <p:cNvSpPr/>
          <p:nvPr userDrawn="1"/>
        </p:nvSpPr>
        <p:spPr>
          <a:xfrm>
            <a:off x="393404" y="1160994"/>
            <a:ext cx="3553446"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C0243-6B50-9242-B3E2-DDE5A8483776}"/>
              </a:ext>
            </a:extLst>
          </p:cNvPr>
          <p:cNvSpPr/>
          <p:nvPr userDrawn="1"/>
        </p:nvSpPr>
        <p:spPr>
          <a:xfrm>
            <a:off x="393404" y="2727824"/>
            <a:ext cx="3553446" cy="339884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1">
            <a:extLst>
              <a:ext uri="{FF2B5EF4-FFF2-40B4-BE49-F238E27FC236}">
                <a16:creationId xmlns:a16="http://schemas.microsoft.com/office/drawing/2014/main" id="{79449C64-C7CF-F444-8668-9AE694CF07B4}"/>
              </a:ext>
            </a:extLst>
          </p:cNvPr>
          <p:cNvSpPr>
            <a:spLocks noGrp="1"/>
          </p:cNvSpPr>
          <p:nvPr>
            <p:ph type="body" sz="quarter" idx="14" hasCustomPrompt="1"/>
          </p:nvPr>
        </p:nvSpPr>
        <p:spPr>
          <a:xfrm>
            <a:off x="2805057" y="1232436"/>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27" name="Text Placeholder 21">
            <a:extLst>
              <a:ext uri="{FF2B5EF4-FFF2-40B4-BE49-F238E27FC236}">
                <a16:creationId xmlns:a16="http://schemas.microsoft.com/office/drawing/2014/main" id="{2C21C66D-D228-7B4B-A1E1-AAE357172C87}"/>
              </a:ext>
            </a:extLst>
          </p:cNvPr>
          <p:cNvSpPr>
            <a:spLocks noGrp="1"/>
          </p:cNvSpPr>
          <p:nvPr>
            <p:ph type="body" sz="quarter" idx="16" hasCustomPrompt="1"/>
          </p:nvPr>
        </p:nvSpPr>
        <p:spPr>
          <a:xfrm>
            <a:off x="566616" y="2887508"/>
            <a:ext cx="3296438" cy="3009632"/>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30" name="Picture Placeholder 29">
            <a:extLst>
              <a:ext uri="{FF2B5EF4-FFF2-40B4-BE49-F238E27FC236}">
                <a16:creationId xmlns:a16="http://schemas.microsoft.com/office/drawing/2014/main" id="{C5DE6884-C3BE-A44D-8599-DB62BFD42B3C}"/>
              </a:ext>
            </a:extLst>
          </p:cNvPr>
          <p:cNvSpPr>
            <a:spLocks noGrp="1"/>
          </p:cNvSpPr>
          <p:nvPr>
            <p:ph type="pic" sz="quarter" idx="18"/>
          </p:nvPr>
        </p:nvSpPr>
        <p:spPr>
          <a:xfrm>
            <a:off x="602571" y="1269312"/>
            <a:ext cx="1582764" cy="475512"/>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cxnSp>
        <p:nvCxnSpPr>
          <p:cNvPr id="17" name="Straight Connector 16">
            <a:extLst>
              <a:ext uri="{FF2B5EF4-FFF2-40B4-BE49-F238E27FC236}">
                <a16:creationId xmlns:a16="http://schemas.microsoft.com/office/drawing/2014/main" id="{B4178D5F-F378-0A4C-B7D3-C077416A9567}"/>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ackground pattern&#10;&#10;Description automatically generated">
            <a:extLst>
              <a:ext uri="{FF2B5EF4-FFF2-40B4-BE49-F238E27FC236}">
                <a16:creationId xmlns:a16="http://schemas.microsoft.com/office/drawing/2014/main" id="{3EC93D03-ECC3-3D46-A5FA-C7EE5B66F1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
        <p:nvSpPr>
          <p:cNvPr id="38" name="Text Placeholder 21">
            <a:extLst>
              <a:ext uri="{FF2B5EF4-FFF2-40B4-BE49-F238E27FC236}">
                <a16:creationId xmlns:a16="http://schemas.microsoft.com/office/drawing/2014/main" id="{329C3673-70E6-B447-B13E-D30669B4F969}"/>
              </a:ext>
            </a:extLst>
          </p:cNvPr>
          <p:cNvSpPr>
            <a:spLocks noGrp="1"/>
          </p:cNvSpPr>
          <p:nvPr>
            <p:ph type="body" sz="quarter" idx="25" hasCustomPrompt="1"/>
          </p:nvPr>
        </p:nvSpPr>
        <p:spPr>
          <a:xfrm>
            <a:off x="4747488" y="1339178"/>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TRANSACTION</a:t>
            </a:r>
            <a:br>
              <a:rPr lang="en-GB" dirty="0"/>
            </a:br>
            <a:r>
              <a:rPr lang="en-GB" dirty="0"/>
              <a:t>VALUE</a:t>
            </a:r>
          </a:p>
        </p:txBody>
      </p:sp>
      <p:sp>
        <p:nvSpPr>
          <p:cNvPr id="39" name="Text Placeholder 21">
            <a:extLst>
              <a:ext uri="{FF2B5EF4-FFF2-40B4-BE49-F238E27FC236}">
                <a16:creationId xmlns:a16="http://schemas.microsoft.com/office/drawing/2014/main" id="{029A4D55-AE68-C640-8D43-D2788C07E8E2}"/>
              </a:ext>
            </a:extLst>
          </p:cNvPr>
          <p:cNvSpPr>
            <a:spLocks noGrp="1"/>
          </p:cNvSpPr>
          <p:nvPr>
            <p:ph type="body" sz="quarter" idx="26" hasCustomPrompt="1"/>
          </p:nvPr>
        </p:nvSpPr>
        <p:spPr>
          <a:xfrm>
            <a:off x="2805057" y="1616440"/>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1" name="Text Placeholder 21">
            <a:extLst>
              <a:ext uri="{FF2B5EF4-FFF2-40B4-BE49-F238E27FC236}">
                <a16:creationId xmlns:a16="http://schemas.microsoft.com/office/drawing/2014/main" id="{99829E75-766A-8245-B44E-3399980AD63B}"/>
              </a:ext>
            </a:extLst>
          </p:cNvPr>
          <p:cNvSpPr>
            <a:spLocks noGrp="1"/>
          </p:cNvSpPr>
          <p:nvPr>
            <p:ph type="body" sz="quarter" idx="28" hasCustomPrompt="1"/>
          </p:nvPr>
        </p:nvSpPr>
        <p:spPr>
          <a:xfrm>
            <a:off x="2805057" y="2014684"/>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28" name="Text Placeholder 21">
            <a:extLst>
              <a:ext uri="{FF2B5EF4-FFF2-40B4-BE49-F238E27FC236}">
                <a16:creationId xmlns:a16="http://schemas.microsoft.com/office/drawing/2014/main" id="{1CC3B495-B9D8-D24E-B02E-50C7660973B8}"/>
              </a:ext>
            </a:extLst>
          </p:cNvPr>
          <p:cNvSpPr>
            <a:spLocks noGrp="1"/>
          </p:cNvSpPr>
          <p:nvPr>
            <p:ph type="body" sz="quarter" idx="30" hasCustomPrompt="1"/>
          </p:nvPr>
        </p:nvSpPr>
        <p:spPr>
          <a:xfrm>
            <a:off x="4747488" y="1724055"/>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TARGET’S REVENUE</a:t>
            </a:r>
          </a:p>
        </p:txBody>
      </p:sp>
      <p:sp>
        <p:nvSpPr>
          <p:cNvPr id="29" name="Text Placeholder 21">
            <a:extLst>
              <a:ext uri="{FF2B5EF4-FFF2-40B4-BE49-F238E27FC236}">
                <a16:creationId xmlns:a16="http://schemas.microsoft.com/office/drawing/2014/main" id="{3225A86E-CB5B-644B-B9BD-AF5D190118F7}"/>
              </a:ext>
            </a:extLst>
          </p:cNvPr>
          <p:cNvSpPr>
            <a:spLocks noGrp="1"/>
          </p:cNvSpPr>
          <p:nvPr>
            <p:ph type="body" sz="quarter" idx="31" hasCustomPrompt="1"/>
          </p:nvPr>
        </p:nvSpPr>
        <p:spPr>
          <a:xfrm>
            <a:off x="4747487" y="2107059"/>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REVENUE</a:t>
            </a:r>
            <a:br>
              <a:rPr lang="en-GB" dirty="0"/>
            </a:br>
            <a:r>
              <a:rPr lang="en-GB" dirty="0"/>
              <a:t>MULTIPLE</a:t>
            </a:r>
          </a:p>
        </p:txBody>
      </p:sp>
      <p:sp>
        <p:nvSpPr>
          <p:cNvPr id="33" name="Title 1">
            <a:extLst>
              <a:ext uri="{FF2B5EF4-FFF2-40B4-BE49-F238E27FC236}">
                <a16:creationId xmlns:a16="http://schemas.microsoft.com/office/drawing/2014/main" id="{280987A8-DDCD-9D42-BEB4-BE7D3A70C994}"/>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Q4 2021</a:t>
            </a:r>
            <a:endParaRPr lang="en-US" dirty="0"/>
          </a:p>
        </p:txBody>
      </p:sp>
      <p:sp>
        <p:nvSpPr>
          <p:cNvPr id="32" name="Rectangle 31">
            <a:extLst>
              <a:ext uri="{FF2B5EF4-FFF2-40B4-BE49-F238E27FC236}">
                <a16:creationId xmlns:a16="http://schemas.microsoft.com/office/drawing/2014/main" id="{264AD4EE-CEE9-4049-8836-7A8C2AD788B5}"/>
              </a:ext>
            </a:extLst>
          </p:cNvPr>
          <p:cNvSpPr/>
          <p:nvPr userDrawn="1"/>
        </p:nvSpPr>
        <p:spPr>
          <a:xfrm>
            <a:off x="4347168" y="1169310"/>
            <a:ext cx="3553446"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BE40505-851C-4E6C-8BFF-F7730A65A232}"/>
              </a:ext>
            </a:extLst>
          </p:cNvPr>
          <p:cNvSpPr/>
          <p:nvPr userDrawn="1"/>
        </p:nvSpPr>
        <p:spPr>
          <a:xfrm>
            <a:off x="4347168" y="2736140"/>
            <a:ext cx="3553446" cy="339884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8FC3EBF-8322-46E0-8004-5908BC66C893}"/>
              </a:ext>
            </a:extLst>
          </p:cNvPr>
          <p:cNvSpPr/>
          <p:nvPr userDrawn="1"/>
        </p:nvSpPr>
        <p:spPr>
          <a:xfrm>
            <a:off x="8300933" y="1161794"/>
            <a:ext cx="3553446"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D235123-3537-4D9C-9CF6-DA45AF80F7DE}"/>
              </a:ext>
            </a:extLst>
          </p:cNvPr>
          <p:cNvSpPr/>
          <p:nvPr userDrawn="1"/>
        </p:nvSpPr>
        <p:spPr>
          <a:xfrm>
            <a:off x="8300933" y="2728624"/>
            <a:ext cx="3553446" cy="339884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icture Placeholder 29">
            <a:extLst>
              <a:ext uri="{FF2B5EF4-FFF2-40B4-BE49-F238E27FC236}">
                <a16:creationId xmlns:a16="http://schemas.microsoft.com/office/drawing/2014/main" id="{9FB8C644-6805-4EB1-AF64-695D8AD72E8F}"/>
              </a:ext>
            </a:extLst>
          </p:cNvPr>
          <p:cNvSpPr>
            <a:spLocks noGrp="1"/>
          </p:cNvSpPr>
          <p:nvPr>
            <p:ph type="pic" sz="quarter" idx="32"/>
          </p:nvPr>
        </p:nvSpPr>
        <p:spPr>
          <a:xfrm>
            <a:off x="602571" y="1859410"/>
            <a:ext cx="1582764" cy="475512"/>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43" name="Text Placeholder 21">
            <a:extLst>
              <a:ext uri="{FF2B5EF4-FFF2-40B4-BE49-F238E27FC236}">
                <a16:creationId xmlns:a16="http://schemas.microsoft.com/office/drawing/2014/main" id="{F1319967-C60D-44E3-A5AE-0F26EBFFEACE}"/>
              </a:ext>
            </a:extLst>
          </p:cNvPr>
          <p:cNvSpPr>
            <a:spLocks noGrp="1"/>
          </p:cNvSpPr>
          <p:nvPr>
            <p:ph type="body" sz="quarter" idx="33" hasCustomPrompt="1"/>
          </p:nvPr>
        </p:nvSpPr>
        <p:spPr>
          <a:xfrm>
            <a:off x="6721217" y="1232436"/>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4" name="Text Placeholder 21">
            <a:extLst>
              <a:ext uri="{FF2B5EF4-FFF2-40B4-BE49-F238E27FC236}">
                <a16:creationId xmlns:a16="http://schemas.microsoft.com/office/drawing/2014/main" id="{8DC57333-D4BC-470E-9DAD-EBE00EF8BFD2}"/>
              </a:ext>
            </a:extLst>
          </p:cNvPr>
          <p:cNvSpPr>
            <a:spLocks noGrp="1"/>
          </p:cNvSpPr>
          <p:nvPr>
            <p:ph type="body" sz="quarter" idx="34" hasCustomPrompt="1"/>
          </p:nvPr>
        </p:nvSpPr>
        <p:spPr>
          <a:xfrm>
            <a:off x="4482776" y="2887508"/>
            <a:ext cx="3296438" cy="3009632"/>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45" name="Picture Placeholder 29">
            <a:extLst>
              <a:ext uri="{FF2B5EF4-FFF2-40B4-BE49-F238E27FC236}">
                <a16:creationId xmlns:a16="http://schemas.microsoft.com/office/drawing/2014/main" id="{CCCCF57C-0F76-4110-AB6B-BADFE9C6E781}"/>
              </a:ext>
            </a:extLst>
          </p:cNvPr>
          <p:cNvSpPr>
            <a:spLocks noGrp="1"/>
          </p:cNvSpPr>
          <p:nvPr>
            <p:ph type="pic" sz="quarter" idx="35"/>
          </p:nvPr>
        </p:nvSpPr>
        <p:spPr>
          <a:xfrm>
            <a:off x="4518731" y="1269312"/>
            <a:ext cx="1582764" cy="475512"/>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46" name="Text Placeholder 21">
            <a:extLst>
              <a:ext uri="{FF2B5EF4-FFF2-40B4-BE49-F238E27FC236}">
                <a16:creationId xmlns:a16="http://schemas.microsoft.com/office/drawing/2014/main" id="{FB68B0AA-9B82-4D75-986F-8981B720DD0C}"/>
              </a:ext>
            </a:extLst>
          </p:cNvPr>
          <p:cNvSpPr>
            <a:spLocks noGrp="1"/>
          </p:cNvSpPr>
          <p:nvPr>
            <p:ph type="body" sz="quarter" idx="36" hasCustomPrompt="1"/>
          </p:nvPr>
        </p:nvSpPr>
        <p:spPr>
          <a:xfrm>
            <a:off x="6721217" y="1616440"/>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54" name="Text Placeholder 21">
            <a:extLst>
              <a:ext uri="{FF2B5EF4-FFF2-40B4-BE49-F238E27FC236}">
                <a16:creationId xmlns:a16="http://schemas.microsoft.com/office/drawing/2014/main" id="{AF73B684-5F92-4CFC-ACD8-77BBC2E4F2C5}"/>
              </a:ext>
            </a:extLst>
          </p:cNvPr>
          <p:cNvSpPr>
            <a:spLocks noGrp="1"/>
          </p:cNvSpPr>
          <p:nvPr>
            <p:ph type="body" sz="quarter" idx="37" hasCustomPrompt="1"/>
          </p:nvPr>
        </p:nvSpPr>
        <p:spPr>
          <a:xfrm>
            <a:off x="6721217" y="2014684"/>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57" name="Picture Placeholder 29">
            <a:extLst>
              <a:ext uri="{FF2B5EF4-FFF2-40B4-BE49-F238E27FC236}">
                <a16:creationId xmlns:a16="http://schemas.microsoft.com/office/drawing/2014/main" id="{C4A8793D-67B0-4105-AAF9-5F68CC35CE5D}"/>
              </a:ext>
            </a:extLst>
          </p:cNvPr>
          <p:cNvSpPr>
            <a:spLocks noGrp="1"/>
          </p:cNvSpPr>
          <p:nvPr>
            <p:ph type="pic" sz="quarter" idx="38"/>
          </p:nvPr>
        </p:nvSpPr>
        <p:spPr>
          <a:xfrm>
            <a:off x="4518731" y="1859410"/>
            <a:ext cx="1582764" cy="475512"/>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60" name="Text Placeholder 21">
            <a:extLst>
              <a:ext uri="{FF2B5EF4-FFF2-40B4-BE49-F238E27FC236}">
                <a16:creationId xmlns:a16="http://schemas.microsoft.com/office/drawing/2014/main" id="{51E1B61B-C3C1-45D2-A20D-973E1F3AE1A1}"/>
              </a:ext>
            </a:extLst>
          </p:cNvPr>
          <p:cNvSpPr>
            <a:spLocks noGrp="1"/>
          </p:cNvSpPr>
          <p:nvPr>
            <p:ph type="body" sz="quarter" idx="39" hasCustomPrompt="1"/>
          </p:nvPr>
        </p:nvSpPr>
        <p:spPr>
          <a:xfrm>
            <a:off x="10673506" y="1207249"/>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61" name="Text Placeholder 21">
            <a:extLst>
              <a:ext uri="{FF2B5EF4-FFF2-40B4-BE49-F238E27FC236}">
                <a16:creationId xmlns:a16="http://schemas.microsoft.com/office/drawing/2014/main" id="{5557E26D-ABE6-4EB5-A684-428F43A6E0BB}"/>
              </a:ext>
            </a:extLst>
          </p:cNvPr>
          <p:cNvSpPr>
            <a:spLocks noGrp="1"/>
          </p:cNvSpPr>
          <p:nvPr>
            <p:ph type="body" sz="quarter" idx="40" hasCustomPrompt="1"/>
          </p:nvPr>
        </p:nvSpPr>
        <p:spPr>
          <a:xfrm>
            <a:off x="8435065" y="2862321"/>
            <a:ext cx="3296438" cy="3009632"/>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62" name="Picture Placeholder 29">
            <a:extLst>
              <a:ext uri="{FF2B5EF4-FFF2-40B4-BE49-F238E27FC236}">
                <a16:creationId xmlns:a16="http://schemas.microsoft.com/office/drawing/2014/main" id="{1CA05746-E3DD-461C-9349-04F55F3CF933}"/>
              </a:ext>
            </a:extLst>
          </p:cNvPr>
          <p:cNvSpPr>
            <a:spLocks noGrp="1"/>
          </p:cNvSpPr>
          <p:nvPr>
            <p:ph type="pic" sz="quarter" idx="41"/>
          </p:nvPr>
        </p:nvSpPr>
        <p:spPr>
          <a:xfrm>
            <a:off x="8471020" y="1244125"/>
            <a:ext cx="1582764" cy="475512"/>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63" name="Text Placeholder 21">
            <a:extLst>
              <a:ext uri="{FF2B5EF4-FFF2-40B4-BE49-F238E27FC236}">
                <a16:creationId xmlns:a16="http://schemas.microsoft.com/office/drawing/2014/main" id="{399BCEDF-0DFB-482F-B28F-950141EFD4C7}"/>
              </a:ext>
            </a:extLst>
          </p:cNvPr>
          <p:cNvSpPr>
            <a:spLocks noGrp="1"/>
          </p:cNvSpPr>
          <p:nvPr>
            <p:ph type="body" sz="quarter" idx="42" hasCustomPrompt="1"/>
          </p:nvPr>
        </p:nvSpPr>
        <p:spPr>
          <a:xfrm>
            <a:off x="10673506" y="1591253"/>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64" name="Text Placeholder 21">
            <a:extLst>
              <a:ext uri="{FF2B5EF4-FFF2-40B4-BE49-F238E27FC236}">
                <a16:creationId xmlns:a16="http://schemas.microsoft.com/office/drawing/2014/main" id="{227EE1F6-E45C-42A5-BD95-3CCE5EC65116}"/>
              </a:ext>
            </a:extLst>
          </p:cNvPr>
          <p:cNvSpPr>
            <a:spLocks noGrp="1"/>
          </p:cNvSpPr>
          <p:nvPr>
            <p:ph type="body" sz="quarter" idx="43" hasCustomPrompt="1"/>
          </p:nvPr>
        </p:nvSpPr>
        <p:spPr>
          <a:xfrm>
            <a:off x="10673506" y="1989497"/>
            <a:ext cx="1057998"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65" name="Picture Placeholder 29">
            <a:extLst>
              <a:ext uri="{FF2B5EF4-FFF2-40B4-BE49-F238E27FC236}">
                <a16:creationId xmlns:a16="http://schemas.microsoft.com/office/drawing/2014/main" id="{6ADDCAFA-D04A-4D00-94D6-04C42C21FA58}"/>
              </a:ext>
            </a:extLst>
          </p:cNvPr>
          <p:cNvSpPr>
            <a:spLocks noGrp="1"/>
          </p:cNvSpPr>
          <p:nvPr>
            <p:ph type="pic" sz="quarter" idx="44"/>
          </p:nvPr>
        </p:nvSpPr>
        <p:spPr>
          <a:xfrm>
            <a:off x="8471020" y="1834223"/>
            <a:ext cx="1582764" cy="475512"/>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71063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0149E-1D62-814C-A276-4B0E9DD68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0D0F0A-5972-594A-B053-3C03521C7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2E656A-1808-234F-A03F-74D7025F6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0AB66-C9AC-7F43-B1FC-7359291615BD}" type="datetimeFigureOut">
              <a:rPr lang="en-US" smtClean="0"/>
              <a:t>4/20/2022</a:t>
            </a:fld>
            <a:endParaRPr lang="en-US"/>
          </a:p>
        </p:txBody>
      </p:sp>
      <p:sp>
        <p:nvSpPr>
          <p:cNvPr id="5" name="Footer Placeholder 4">
            <a:extLst>
              <a:ext uri="{FF2B5EF4-FFF2-40B4-BE49-F238E27FC236}">
                <a16:creationId xmlns:a16="http://schemas.microsoft.com/office/drawing/2014/main" id="{F9993EDA-C7EF-5545-9F90-70A5AAB0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D759F6-0F94-A846-A6BD-8B416F7D18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EA5D0-8517-FB41-B9D2-D6FA63123760}" type="slidenum">
              <a:rPr lang="en-US" smtClean="0"/>
              <a:t>‹#›</a:t>
            </a:fld>
            <a:endParaRPr lang="en-US"/>
          </a:p>
        </p:txBody>
      </p:sp>
    </p:spTree>
    <p:extLst>
      <p:ext uri="{BB962C8B-B14F-4D97-AF65-F5344CB8AC3E}">
        <p14:creationId xmlns:p14="http://schemas.microsoft.com/office/powerpoint/2010/main" val="2667713230"/>
      </p:ext>
    </p:extLst>
  </p:cSld>
  <p:clrMap bg1="lt1" tx1="dk1" bg2="lt2" tx2="dk2" accent1="accent1" accent2="accent2" accent3="accent3" accent4="accent4" accent5="accent5" accent6="accent6" hlink="hlink" folHlink="folHlink"/>
  <p:sldLayoutIdLst>
    <p:sldLayoutId id="2147483663" r:id="rId1"/>
    <p:sldLayoutId id="2147483655" r:id="rId2"/>
    <p:sldLayoutId id="2147483661" r:id="rId3"/>
    <p:sldLayoutId id="2147483664" r:id="rId4"/>
    <p:sldLayoutId id="2147483665" r:id="rId5"/>
    <p:sldLayoutId id="2147483666" r:id="rId6"/>
    <p:sldLayoutId id="2147483650" r:id="rId7"/>
    <p:sldLayoutId id="2147483651" r:id="rId8"/>
    <p:sldLayoutId id="21474836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18/10/relationships/comments" Target="../comments/modernComment_11E_E55810F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33_2648D07D.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134_6C9918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135_7FD8624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18" Type="http://schemas.openxmlformats.org/officeDocument/2006/relationships/image" Target="../media/image49.png"/><Relationship Id="rId3" Type="http://schemas.openxmlformats.org/officeDocument/2006/relationships/image" Target="../media/image1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chart" Target="../charts/chart9.xml"/><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jpeg"/><Relationship Id="rId19" Type="http://schemas.openxmlformats.org/officeDocument/2006/relationships/image" Target="../media/image50.png"/><Relationship Id="rId4" Type="http://schemas.openxmlformats.org/officeDocument/2006/relationships/image" Target="../media/image12.png"/><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8.png"/><Relationship Id="rId18" Type="http://schemas.openxmlformats.org/officeDocument/2006/relationships/image" Target="../media/image39.png"/><Relationship Id="rId3" Type="http://schemas.openxmlformats.org/officeDocument/2006/relationships/image" Target="../media/image11.png"/><Relationship Id="rId21"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40.png"/><Relationship Id="rId17" Type="http://schemas.openxmlformats.org/officeDocument/2006/relationships/image" Target="../media/image56.png"/><Relationship Id="rId2" Type="http://schemas.openxmlformats.org/officeDocument/2006/relationships/chart" Target="../charts/chart10.xml"/><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45.png"/><Relationship Id="rId5" Type="http://schemas.openxmlformats.org/officeDocument/2006/relationships/image" Target="../media/image49.png"/><Relationship Id="rId15" Type="http://schemas.openxmlformats.org/officeDocument/2006/relationships/image" Target="../media/image48.png"/><Relationship Id="rId10" Type="http://schemas.openxmlformats.org/officeDocument/2006/relationships/image" Target="../media/image41.jpeg"/><Relationship Id="rId19" Type="http://schemas.openxmlformats.org/officeDocument/2006/relationships/image" Target="../media/image50.png"/><Relationship Id="rId4" Type="http://schemas.openxmlformats.org/officeDocument/2006/relationships/image" Target="../media/image12.png"/><Relationship Id="rId9" Type="http://schemas.openxmlformats.org/officeDocument/2006/relationships/image" Target="../media/image36.png"/><Relationship Id="rId1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47_A42BB414.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microsoft.com/office/2018/10/relationships/comments" Target="../comments/modernComment_148_7D2A8A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microsoft.com/office/2018/10/relationships/comments" Target="../comments/modernComment_117_4E6ADCE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18/10/relationships/comments" Target="../comments/modernComment_131_6F59916B.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C892-E531-BA4D-A440-7982B8A61665}"/>
              </a:ext>
            </a:extLst>
          </p:cNvPr>
          <p:cNvSpPr>
            <a:spLocks noGrp="1"/>
          </p:cNvSpPr>
          <p:nvPr>
            <p:ph type="ctrTitle"/>
          </p:nvPr>
        </p:nvSpPr>
        <p:spPr>
          <a:xfrm>
            <a:off x="294640" y="4549145"/>
            <a:ext cx="3820160" cy="848677"/>
          </a:xfrm>
        </p:spPr>
        <p:txBody>
          <a:bodyPr>
            <a:normAutofit fontScale="90000"/>
          </a:bodyPr>
          <a:lstStyle/>
          <a:p>
            <a:r>
              <a:rPr lang="en-US" dirty="0"/>
              <a:t>Q1 2022</a:t>
            </a:r>
          </a:p>
        </p:txBody>
      </p:sp>
      <p:sp>
        <p:nvSpPr>
          <p:cNvPr id="3" name="Text Placeholder 2">
            <a:extLst>
              <a:ext uri="{FF2B5EF4-FFF2-40B4-BE49-F238E27FC236}">
                <a16:creationId xmlns:a16="http://schemas.microsoft.com/office/drawing/2014/main" id="{3A918746-9348-6E42-8C1E-06258E9F7369}"/>
              </a:ext>
            </a:extLst>
          </p:cNvPr>
          <p:cNvSpPr>
            <a:spLocks noGrp="1"/>
          </p:cNvSpPr>
          <p:nvPr>
            <p:ph type="body" sz="quarter" idx="10"/>
          </p:nvPr>
        </p:nvSpPr>
        <p:spPr/>
        <p:txBody>
          <a:bodyPr/>
          <a:lstStyle/>
          <a:p>
            <a:r>
              <a:rPr lang="en-US" dirty="0"/>
              <a:t>HR Technology Sector M&amp;A Review</a:t>
            </a:r>
          </a:p>
        </p:txBody>
      </p:sp>
    </p:spTree>
    <p:extLst>
      <p:ext uri="{BB962C8B-B14F-4D97-AF65-F5344CB8AC3E}">
        <p14:creationId xmlns:p14="http://schemas.microsoft.com/office/powerpoint/2010/main" val="584369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1517136820"/>
              </p:ext>
            </p:extLst>
          </p:nvPr>
        </p:nvGraphicFramePr>
        <p:xfrm>
          <a:off x="337171" y="1269184"/>
          <a:ext cx="11422441" cy="4454029"/>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767">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423933">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Feb-22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Poolia</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AB</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(Sweden)</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Roi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Rekrytering</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(Sweden)</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Roi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Rekrytering</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is a SaaS tool that enables small and midsize companies to facilitate the management of their own recruiting.</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With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Poolia’s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large sales force, there are very good opportunities to shift up sales of Roi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Rekrytering’s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recruitment platform Workspace Recruit.</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268556775"/>
                  </a:ext>
                </a:extLst>
              </a:tr>
              <a:tr h="242925">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Feb-22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Equifax</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Efficient Hire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Efficient Hire is an employee on-boarding for staffing firms and PEOs that automates electronic solutions for dynamic and cost-effective forms.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Efficient Hire aligns with Equifax's strategy to reinvest their strong performance in strategic and bolt-on acquisitions that strengthen their business and position them for diversified growth.</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827526676"/>
                  </a:ext>
                </a:extLst>
              </a:tr>
              <a:tr h="236085">
                <a:tc>
                  <a:txBody>
                    <a:bodyPr/>
                    <a:lstStyle/>
                    <a:p>
                      <a:pPr marL="0" algn="l" defTabSz="914400" rtl="0" eaLnBrk="1" fontAlgn="t" latinLnBrk="0" hangingPunct="1"/>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Feb-22</a:t>
                      </a:r>
                    </a:p>
                  </a:txBody>
                  <a:tcPr marL="72000" marR="72000" marT="72000" marB="72000" anchor="ctr">
                    <a:solidFill>
                      <a:srgbClr val="F3F2F2"/>
                    </a:solidFill>
                  </a:tcPr>
                </a:tc>
                <a:tc>
                  <a:txBody>
                    <a:bodyPr/>
                    <a:lstStyle/>
                    <a:p>
                      <a:pPr marL="0" algn="l" defTabSz="914400" rtl="0" eaLnBrk="1" fontAlgn="t" latinLnBrk="0" hangingPunct="1"/>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SmartRecruiters</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marL="0" algn="l" defTabSz="914400" rtl="0" eaLnBrk="1" fontAlgn="t" latinLnBrk="0" hangingPunct="1"/>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Attrax</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p>
                  </a:txBody>
                  <a:tcPr marL="72000" marR="72000" marT="72000" marB="72000" anchor="ctr">
                    <a:solidFill>
                      <a:srgbClr val="F3F2F2"/>
                    </a:solidFill>
                  </a:tcPr>
                </a:tc>
                <a:tc>
                  <a:txBody>
                    <a:bodyPr/>
                    <a:lstStyle/>
                    <a:p>
                      <a:pPr marL="0" algn="l" defTabSz="914400" rtl="0" eaLnBrk="1" fontAlgn="t" latinLnBrk="0" hangingPunct="1"/>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An industry-leading provider of career site software that lets companies build engaging, personalised career sites.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algn="l" defTabSz="914400" rtl="0" eaLnBrk="1" fontAlgn="t" latinLnBrk="0" hangingPunct="1"/>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will result in an integrated offering,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SmartRecruiters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Attrax</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designed to help customers build data-powered, curated career sites that enhance the candidate experience and improve hiring outcomes.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20747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Checkr</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ModoHR</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(South Korea)</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Provider of scalable </a:t>
                      </a:r>
                      <a:r>
                        <a:rPr lang="en-GB" sz="900" b="0" i="0" u="none" strike="noStrike" dirty="0">
                          <a:solidFill>
                            <a:srgbClr val="29265B"/>
                          </a:solidFill>
                          <a:effectLst/>
                          <a:latin typeface="Arial" panose="020B0604020202020204" pitchFamily="34" charset="0"/>
                          <a:cs typeface="Arial" panose="020B0604020202020204" pitchFamily="34" charset="0"/>
                        </a:rPr>
                        <a:t>and compliant solutions to conduct accurate background checks through their leading </a:t>
                      </a:r>
                      <a:r>
                        <a:rPr lang="en-GB" sz="900" b="0" i="0" u="none" strike="noStrike" dirty="0" err="1">
                          <a:solidFill>
                            <a:srgbClr val="29265B"/>
                          </a:solidFill>
                          <a:effectLst/>
                          <a:latin typeface="Arial" panose="020B0604020202020204" pitchFamily="34" charset="0"/>
                          <a:cs typeface="Arial" panose="020B0604020202020204" pitchFamily="34" charset="0"/>
                        </a:rPr>
                        <a:t>ScreeningCanada</a:t>
                      </a:r>
                      <a:r>
                        <a:rPr lang="en-GB" sz="900" b="0" i="0" u="none" strike="noStrike" dirty="0">
                          <a:solidFill>
                            <a:srgbClr val="29265B"/>
                          </a:solidFill>
                          <a:effectLst/>
                          <a:latin typeface="Arial" panose="020B0604020202020204" pitchFamily="34" charset="0"/>
                          <a:cs typeface="Arial" panose="020B0604020202020204" pitchFamily="34" charset="0"/>
                        </a:rPr>
                        <a:t> platform.</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ModoHR</a:t>
                      </a:r>
                      <a:r>
                        <a:rPr lang="en-GB" sz="900" b="0" i="0" u="none" strike="noStrike" dirty="0">
                          <a:solidFill>
                            <a:srgbClr val="29265B"/>
                          </a:solidFill>
                          <a:effectLst/>
                          <a:latin typeface="Arial" panose="020B0604020202020204" pitchFamily="34" charset="0"/>
                          <a:cs typeface="Arial" panose="020B0604020202020204" pitchFamily="34" charset="0"/>
                        </a:rPr>
                        <a:t> will significantly enhance </a:t>
                      </a:r>
                      <a:r>
                        <a:rPr lang="en-GB" sz="900" b="0" i="0" u="none" strike="noStrike" dirty="0" err="1">
                          <a:solidFill>
                            <a:srgbClr val="29265B"/>
                          </a:solidFill>
                          <a:effectLst/>
                          <a:latin typeface="Arial" panose="020B0604020202020204" pitchFamily="34" charset="0"/>
                          <a:cs typeface="Arial" panose="020B0604020202020204" pitchFamily="34" charset="0"/>
                        </a:rPr>
                        <a:t>Checkr's</a:t>
                      </a:r>
                      <a:r>
                        <a:rPr lang="en-GB" sz="900" b="0" i="0" u="none" strike="noStrike" dirty="0">
                          <a:solidFill>
                            <a:srgbClr val="29265B"/>
                          </a:solidFill>
                          <a:effectLst/>
                          <a:latin typeface="Arial" panose="020B0604020202020204" pitchFamily="34" charset="0"/>
                          <a:cs typeface="Arial" panose="020B0604020202020204" pitchFamily="34" charset="0"/>
                        </a:rPr>
                        <a:t> offering, bringing the </a:t>
                      </a:r>
                      <a:r>
                        <a:rPr lang="en-GB" sz="900" b="0" i="0" u="none" strike="noStrike" dirty="0" err="1">
                          <a:solidFill>
                            <a:srgbClr val="29265B"/>
                          </a:solidFill>
                          <a:effectLst/>
                          <a:latin typeface="Arial" panose="020B0604020202020204" pitchFamily="34" charset="0"/>
                          <a:cs typeface="Arial" panose="020B0604020202020204" pitchFamily="34" charset="0"/>
                        </a:rPr>
                        <a:t>ScreeningCanada</a:t>
                      </a:r>
                      <a:r>
                        <a:rPr lang="en-GB" sz="900" b="0" i="0" u="none" strike="noStrike" dirty="0">
                          <a:solidFill>
                            <a:srgbClr val="29265B"/>
                          </a:solidFill>
                          <a:effectLst/>
                          <a:latin typeface="Arial" panose="020B0604020202020204" pitchFamily="34" charset="0"/>
                          <a:cs typeface="Arial" panose="020B0604020202020204" pitchFamily="34" charset="0"/>
                        </a:rPr>
                        <a:t> technology and expertise to North American organisations. Specifically, the acquisition will allow </a:t>
                      </a:r>
                      <a:r>
                        <a:rPr lang="en-GB" sz="900" b="0" i="0" u="none" strike="noStrike" dirty="0" err="1">
                          <a:solidFill>
                            <a:srgbClr val="29265B"/>
                          </a:solidFill>
                          <a:effectLst/>
                          <a:latin typeface="Arial" panose="020B0604020202020204" pitchFamily="34" charset="0"/>
                          <a:cs typeface="Arial" panose="020B0604020202020204" pitchFamily="34" charset="0"/>
                        </a:rPr>
                        <a:t>Checkr</a:t>
                      </a:r>
                      <a:r>
                        <a:rPr lang="en-GB" sz="900" b="0" i="0" u="none" strike="noStrike" dirty="0">
                          <a:solidFill>
                            <a:srgbClr val="29265B"/>
                          </a:solidFill>
                          <a:effectLst/>
                          <a:latin typeface="Arial" panose="020B0604020202020204" pitchFamily="34" charset="0"/>
                          <a:cs typeface="Arial" panose="020B0604020202020204" pitchFamily="34" charset="0"/>
                        </a:rPr>
                        <a:t> clients greater access to Canadian background check data.</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5725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Mar-22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Access Group</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FastTrack </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(Australia)</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Provider of Windows-based applications for the recruitment industry in Australia.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Working with the Access’s 1,000-strong APAC team and its wider global employee base, FastTrack will support Access Recruitment’s delivery of customer solutions.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460275081"/>
                  </a:ext>
                </a:extLst>
              </a:tr>
              <a:tr h="5725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Mar-22</a:t>
                      </a: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PlayToWork</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Bijbanaan</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p>
                  </a:txBody>
                  <a:tcPr marL="72000" marR="72000" marT="72000" marB="72000" anchor="ctr">
                    <a:solidFill>
                      <a:srgbClr val="F3F2F2"/>
                    </a:solidFill>
                  </a:tcPr>
                </a:tc>
                <a:tc>
                  <a:txBody>
                    <a:bodyPr/>
                    <a:lstStyle/>
                    <a:p>
                      <a:pPr marL="0" algn="l" defTabSz="914400" rtl="0" eaLnBrk="1" fontAlgn="t" latinLnBrk="0" hangingPunct="1"/>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An online portal that recruits qualified candidates for various companies.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strength of both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PlaytoWork</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and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Bijbanaan</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is linking young people to jobs based on their skills and ambitions. In the philosophy of both companies, talents and dreams, even more than diplomas, are the key to finding a suitable job.</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73698146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950013DC-8D7C-4B40-A15F-F6E6BA91BCEF}"/>
              </a:ext>
            </a:extLst>
          </p:cNvPr>
          <p:cNvPicPr>
            <a:picLocks noChangeAspect="1"/>
          </p:cNvPicPr>
          <p:nvPr/>
        </p:nvPicPr>
        <p:blipFill>
          <a:blip r:embed="rId3"/>
          <a:stretch>
            <a:fillRect/>
          </a:stretch>
        </p:blipFill>
        <p:spPr>
          <a:xfrm>
            <a:off x="939800" y="438575"/>
            <a:ext cx="711200" cy="469900"/>
          </a:xfrm>
          <a:prstGeom prst="rect">
            <a:avLst/>
          </a:prstGeom>
        </p:spPr>
      </p:pic>
      <p:sp>
        <p:nvSpPr>
          <p:cNvPr id="11" name="Text Placeholder 3">
            <a:extLst>
              <a:ext uri="{FF2B5EF4-FFF2-40B4-BE49-F238E27FC236}">
                <a16:creationId xmlns:a16="http://schemas.microsoft.com/office/drawing/2014/main" id="{DCC481F2-95BC-4EC9-A578-A21E6399B54D}"/>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2" name="Title 1">
            <a:extLst>
              <a:ext uri="{FF2B5EF4-FFF2-40B4-BE49-F238E27FC236}">
                <a16:creationId xmlns:a16="http://schemas.microsoft.com/office/drawing/2014/main" id="{7A4F1ABB-7950-402C-A86B-5901DE89BD91}"/>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Tree>
    <p:extLst>
      <p:ext uri="{BB962C8B-B14F-4D97-AF65-F5344CB8AC3E}">
        <p14:creationId xmlns:p14="http://schemas.microsoft.com/office/powerpoint/2010/main" val="384775397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434231497"/>
              </p:ext>
            </p:extLst>
          </p:nvPr>
        </p:nvGraphicFramePr>
        <p:xfrm>
          <a:off x="337171" y="1269184"/>
          <a:ext cx="11422441" cy="180360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80604">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Mar-22</a:t>
                      </a: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ReadyTech</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(Australia)</a:t>
                      </a: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PhoenixHRIS</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(Australia)</a:t>
                      </a:r>
                    </a:p>
                  </a:txBody>
                  <a:tcPr marL="72000" marR="72000" marT="72000" marB="72000" anchor="ctr">
                    <a:solidFill>
                      <a:srgbClr val="F3F2F2"/>
                    </a:solidFill>
                  </a:tcPr>
                </a:tc>
                <a:tc>
                  <a:txBody>
                    <a:bodyPr/>
                    <a:lstStyle/>
                    <a:p>
                      <a:pPr marL="0" algn="l" defTabSz="914400" rtl="0" eaLnBrk="1" fontAlgn="t" latinLnBrk="0" hangingPunct="1"/>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Offerer</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of a cloud-based application for online recruitment management, including job requisition, video screening, candidate testing, verification, and onboarding. </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2.5</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0.9</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2.7</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bolsters the workforce solutions all-in-one  capability and product-market fit in the stand-up  economy, which is expected will create strong cross sell/upsell opportunities in the existing customer base, as well increasing the attractiveness of  the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ReadyTech</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all-in-one platform to new customers.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468979377"/>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Icims</a:t>
                      </a:r>
                      <a:r>
                        <a:rPr lang="en-GB" sz="900" b="0" i="0" u="none" strike="noStrike" dirty="0">
                          <a:solidFill>
                            <a:srgbClr val="29265B"/>
                          </a:solidFill>
                          <a:effectLst/>
                          <a:latin typeface="Arial" panose="020B0604020202020204" pitchFamily="34" charset="0"/>
                          <a:cs typeface="Arial" panose="020B0604020202020204" pitchFamily="34" charset="0"/>
                        </a:rPr>
                        <a:t> </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Candidate.ID</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(Scotland)</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Provider of commercial digital skills through a subscription-based, proprietary digital platform.</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combination of both companies creates a market leading player in the AI-based search and match technology space.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441500848"/>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950013DC-8D7C-4B40-A15F-F6E6BA91BCEF}"/>
              </a:ext>
            </a:extLst>
          </p:cNvPr>
          <p:cNvPicPr>
            <a:picLocks noChangeAspect="1"/>
          </p:cNvPicPr>
          <p:nvPr/>
        </p:nvPicPr>
        <p:blipFill>
          <a:blip r:embed="rId2"/>
          <a:stretch>
            <a:fillRect/>
          </a:stretch>
        </p:blipFill>
        <p:spPr>
          <a:xfrm>
            <a:off x="939800" y="438575"/>
            <a:ext cx="711200" cy="469900"/>
          </a:xfrm>
          <a:prstGeom prst="rect">
            <a:avLst/>
          </a:prstGeom>
        </p:spPr>
      </p:pic>
      <p:sp>
        <p:nvSpPr>
          <p:cNvPr id="9" name="Text Placeholder 3">
            <a:extLst>
              <a:ext uri="{FF2B5EF4-FFF2-40B4-BE49-F238E27FC236}">
                <a16:creationId xmlns:a16="http://schemas.microsoft.com/office/drawing/2014/main" id="{271438BD-04E6-4086-A27C-AA51C4F2523F}"/>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2" name="Title 1">
            <a:extLst>
              <a:ext uri="{FF2B5EF4-FFF2-40B4-BE49-F238E27FC236}">
                <a16:creationId xmlns:a16="http://schemas.microsoft.com/office/drawing/2014/main" id="{CC882D3A-D0DB-4B29-93CD-481F69F06DEE}"/>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Tree>
    <p:extLst>
      <p:ext uri="{BB962C8B-B14F-4D97-AF65-F5344CB8AC3E}">
        <p14:creationId xmlns:p14="http://schemas.microsoft.com/office/powerpoint/2010/main" val="4216524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343746759"/>
              </p:ext>
            </p:extLst>
          </p:nvPr>
        </p:nvGraphicFramePr>
        <p:xfrm>
          <a:off x="337171" y="1269184"/>
          <a:ext cx="11422441" cy="48416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6093">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396126">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Jan-22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Learning Pool</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True Office Learning</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creator of award-winning adaptive eLearning and </a:t>
                      </a:r>
                      <a:r>
                        <a:rPr lang="en-GB" sz="900" b="0" i="0" u="none" strike="noStrike" dirty="0" err="1">
                          <a:solidFill>
                            <a:srgbClr val="29265B"/>
                          </a:solidFill>
                          <a:effectLst/>
                          <a:latin typeface="Arial" panose="020B0604020202020204" pitchFamily="34" charset="0"/>
                          <a:cs typeface="Arial" panose="020B0604020202020204" pitchFamily="34" charset="0"/>
                        </a:rPr>
                        <a:t>behavioral</a:t>
                      </a:r>
                      <a:r>
                        <a:rPr lang="en-GB" sz="900" b="0" i="0" u="none" strike="noStrike" dirty="0">
                          <a:solidFill>
                            <a:srgbClr val="29265B"/>
                          </a:solidFill>
                          <a:effectLst/>
                          <a:latin typeface="Arial" panose="020B0604020202020204" pitchFamily="34" charset="0"/>
                          <a:cs typeface="Arial" panose="020B0604020202020204" pitchFamily="34" charset="0"/>
                        </a:rPr>
                        <a:t> intelligence technology that measurably improves performance in organisations around the world.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Learning Pool and True Office Learning will be able to demonstrate the advantages of delivering compliance learning through an LXP to meet critical business needs today, whilst also preparing the workforce for tomorrow.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49393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Jan-22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360Learning</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Looop</a:t>
                      </a:r>
                      <a:r>
                        <a:rPr lang="en-GB" sz="900" b="0" i="0" u="none" strike="noStrike" dirty="0">
                          <a:solidFill>
                            <a:srgbClr val="29265B"/>
                          </a:solidFill>
                          <a:effectLst/>
                          <a:latin typeface="Arial" panose="020B0604020202020204" pitchFamily="34" charset="0"/>
                          <a:cs typeface="Arial" panose="020B0604020202020204" pitchFamily="34" charset="0"/>
                        </a:rPr>
                        <a:t> Online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Provider of a learning management system platform for employees. Its platform helps users to guide and support people using automation and data insights.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20.0</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As part of the acquisition, 360Learning and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Looop</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will usher in a new era of collaborative learning, focused on L&amp;D automation and leadership, to help customers succeed in the face of shifts towards remote work, employee turnover, and the looming skills shortages.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Jan-22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Benefex</a:t>
                      </a:r>
                      <a:r>
                        <a:rPr lang="en-GB" sz="900" b="0" i="0" u="none" strike="noStrike" dirty="0">
                          <a:solidFill>
                            <a:srgbClr val="29265B"/>
                          </a:solidFill>
                          <a:effectLst/>
                          <a:latin typeface="Arial" panose="020B0604020202020204" pitchFamily="34" charset="0"/>
                          <a:cs typeface="Arial" panose="020B0604020202020204" pitchFamily="34" charset="0"/>
                        </a:rPr>
                        <a:t> Benefit Consulting</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Wrkit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(Ireland)</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employee engagement platforms that deliver learning, wellbeing, recognition, and lifestyle savings options that combine to support employees both in and out of work.</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Bringing the </a:t>
                      </a:r>
                      <a:r>
                        <a:rPr lang="en-GB" sz="900" b="0" i="0" u="none" strike="noStrike" dirty="0" err="1">
                          <a:solidFill>
                            <a:srgbClr val="29265B"/>
                          </a:solidFill>
                          <a:effectLst/>
                          <a:latin typeface="Arial" panose="020B0604020202020204" pitchFamily="34" charset="0"/>
                          <a:cs typeface="Arial" panose="020B0604020202020204" pitchFamily="34" charset="0"/>
                        </a:rPr>
                        <a:t>Wrkit</a:t>
                      </a:r>
                      <a:r>
                        <a:rPr lang="en-GB" sz="900" b="0" i="0" u="none" strike="noStrike" dirty="0">
                          <a:solidFill>
                            <a:srgbClr val="29265B"/>
                          </a:solidFill>
                          <a:effectLst/>
                          <a:latin typeface="Arial" panose="020B0604020202020204" pitchFamily="34" charset="0"/>
                          <a:cs typeface="Arial" panose="020B0604020202020204" pitchFamily="34" charset="0"/>
                        </a:rPr>
                        <a:t> team and product into </a:t>
                      </a:r>
                      <a:r>
                        <a:rPr lang="en-GB" sz="900" b="0" i="0" u="none" strike="noStrike" dirty="0" err="1">
                          <a:solidFill>
                            <a:srgbClr val="29265B"/>
                          </a:solidFill>
                          <a:effectLst/>
                          <a:latin typeface="Arial" panose="020B0604020202020204" pitchFamily="34" charset="0"/>
                          <a:cs typeface="Arial" panose="020B0604020202020204" pitchFamily="34" charset="0"/>
                        </a:rPr>
                        <a:t>BenefEx’s</a:t>
                      </a:r>
                      <a:r>
                        <a:rPr lang="en-GB" sz="900" b="0" i="0" u="none" strike="noStrike" dirty="0">
                          <a:solidFill>
                            <a:srgbClr val="29265B"/>
                          </a:solidFill>
                          <a:effectLst/>
                          <a:latin typeface="Arial" panose="020B0604020202020204" pitchFamily="34" charset="0"/>
                          <a:cs typeface="Arial" panose="020B0604020202020204" pitchFamily="34" charset="0"/>
                        </a:rPr>
                        <a:t> business further supports their mission to help every employee have an exceptional experience, every day. By adding an employee discount offering, a behavioural-science-led wellbeing platform and new communications tools to the </a:t>
                      </a:r>
                      <a:r>
                        <a:rPr lang="en-GB" sz="900" b="0" i="0" u="none" strike="noStrike" dirty="0" err="1">
                          <a:solidFill>
                            <a:srgbClr val="29265B"/>
                          </a:solidFill>
                          <a:effectLst/>
                          <a:latin typeface="Arial" panose="020B0604020202020204" pitchFamily="34" charset="0"/>
                          <a:cs typeface="Arial" panose="020B0604020202020204" pitchFamily="34" charset="0"/>
                        </a:rPr>
                        <a:t>OneHub</a:t>
                      </a:r>
                      <a:r>
                        <a:rPr lang="en-GB" sz="900" b="0" i="0" u="none" strike="noStrike" dirty="0">
                          <a:solidFill>
                            <a:srgbClr val="29265B"/>
                          </a:solidFill>
                          <a:effectLst/>
                          <a:latin typeface="Arial" panose="020B0604020202020204" pitchFamily="34" charset="0"/>
                          <a:cs typeface="Arial" panose="020B0604020202020204" pitchFamily="34" charset="0"/>
                        </a:rPr>
                        <a:t> product suite, they can help every customer solve more of their employee engagement challenges.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Alithya</a:t>
                      </a:r>
                      <a:r>
                        <a:rPr lang="en-GB" sz="900" b="0" i="0" u="none" strike="noStrike" dirty="0">
                          <a:solidFill>
                            <a:srgbClr val="29265B"/>
                          </a:solidFill>
                          <a:effectLst/>
                          <a:latin typeface="Arial" panose="020B0604020202020204" pitchFamily="34" charset="0"/>
                          <a:cs typeface="Arial" panose="020B0604020202020204" pitchFamily="34" charset="0"/>
                        </a:rPr>
                        <a:t> Group</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(Canada)</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Vitalyst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Vitalyst</a:t>
                      </a:r>
                      <a:r>
                        <a:rPr lang="en-GB" sz="900" b="0" i="0" u="none" strike="noStrike" dirty="0">
                          <a:solidFill>
                            <a:srgbClr val="29265B"/>
                          </a:solidFill>
                          <a:effectLst/>
                          <a:latin typeface="Arial" panose="020B0604020202020204" pitchFamily="34" charset="0"/>
                          <a:cs typeface="Arial" panose="020B0604020202020204" pitchFamily="34" charset="0"/>
                        </a:rPr>
                        <a:t> is a global provider of learning solutions driving digital adoption and proficiency on over 350 standard, advanced and proprietary applications.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50.2</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26.4</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1.9</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t>
                      </a:r>
                      <a:r>
                        <a:rPr lang="en-GB" sz="900" b="0" i="0" u="none" strike="noStrike" dirty="0" err="1">
                          <a:solidFill>
                            <a:srgbClr val="29265B"/>
                          </a:solidFill>
                          <a:effectLst/>
                          <a:latin typeface="Arial" panose="020B0604020202020204" pitchFamily="34" charset="0"/>
                          <a:cs typeface="Arial" panose="020B0604020202020204" pitchFamily="34" charset="0"/>
                        </a:rPr>
                        <a:t>Vitalyst</a:t>
                      </a:r>
                      <a:r>
                        <a:rPr lang="en-GB" sz="900" b="0" i="0" u="none" strike="noStrike" dirty="0">
                          <a:solidFill>
                            <a:srgbClr val="29265B"/>
                          </a:solidFill>
                          <a:effectLst/>
                          <a:latin typeface="Arial" panose="020B0604020202020204" pitchFamily="34" charset="0"/>
                          <a:cs typeface="Arial" panose="020B0604020202020204" pitchFamily="34" charset="0"/>
                        </a:rPr>
                        <a:t> experts will be able to accelerate growth by tapping into </a:t>
                      </a:r>
                      <a:r>
                        <a:rPr lang="en-GB" sz="900" b="0" i="0" u="none" strike="noStrike" dirty="0" err="1">
                          <a:solidFill>
                            <a:srgbClr val="29265B"/>
                          </a:solidFill>
                          <a:effectLst/>
                          <a:latin typeface="Arial" panose="020B0604020202020204" pitchFamily="34" charset="0"/>
                          <a:cs typeface="Arial" panose="020B0604020202020204" pitchFamily="34" charset="0"/>
                        </a:rPr>
                        <a:t>Alithya</a:t>
                      </a:r>
                      <a:r>
                        <a:rPr lang="en-GB" sz="900" b="0" i="0" u="none" strike="noStrike" dirty="0">
                          <a:solidFill>
                            <a:srgbClr val="29265B"/>
                          </a:solidFill>
                          <a:effectLst/>
                          <a:latin typeface="Arial" panose="020B0604020202020204" pitchFamily="34" charset="0"/>
                          <a:cs typeface="Arial" panose="020B0604020202020204" pitchFamily="34" charset="0"/>
                        </a:rPr>
                        <a:t> Group’s other global clients and add to their offerings for a variety of the business applications they support.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736940874"/>
                  </a:ext>
                </a:extLst>
              </a:tr>
              <a:tr h="787375">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Lifespeak</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(Canada)</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Wellbeats</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Minnesota-based market-leading provider of an on-demand, physical wellbeing platform, serves a diverse client base of 400+ U.S. and international enterprise clients.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92.5</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19.0</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4.9</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The acquisition of </a:t>
                      </a:r>
                      <a:r>
                        <a:rPr lang="en-GB" sz="900" b="0" i="0" u="none" strike="noStrike" dirty="0" err="1">
                          <a:solidFill>
                            <a:srgbClr val="29265B"/>
                          </a:solidFill>
                          <a:effectLst/>
                          <a:latin typeface="Arial" panose="020B0604020202020204" pitchFamily="34" charset="0"/>
                          <a:cs typeface="Arial" panose="020B0604020202020204" pitchFamily="34" charset="0"/>
                        </a:rPr>
                        <a:t>Wellbeats</a:t>
                      </a:r>
                      <a:r>
                        <a:rPr lang="en-GB" sz="900" b="0" i="0" u="none" strike="noStrike" dirty="0">
                          <a:solidFill>
                            <a:srgbClr val="29265B"/>
                          </a:solidFill>
                          <a:effectLst/>
                          <a:latin typeface="Arial" panose="020B0604020202020204" pitchFamily="34" charset="0"/>
                          <a:cs typeface="Arial" panose="020B0604020202020204" pitchFamily="34" charset="0"/>
                        </a:rPr>
                        <a:t> is highly complementary to </a:t>
                      </a:r>
                      <a:r>
                        <a:rPr lang="en-GB" sz="900" b="0" i="0" u="none" strike="noStrike" dirty="0" err="1">
                          <a:solidFill>
                            <a:srgbClr val="29265B"/>
                          </a:solidFill>
                          <a:effectLst/>
                          <a:latin typeface="Arial" panose="020B0604020202020204" pitchFamily="34" charset="0"/>
                          <a:cs typeface="Arial" panose="020B0604020202020204" pitchFamily="34" charset="0"/>
                        </a:rPr>
                        <a:t>LifeSpeak's</a:t>
                      </a:r>
                      <a:r>
                        <a:rPr lang="en-GB" sz="900" b="0" i="0" u="none" strike="noStrike" dirty="0">
                          <a:solidFill>
                            <a:srgbClr val="29265B"/>
                          </a:solidFill>
                          <a:effectLst/>
                          <a:latin typeface="Arial" panose="020B0604020202020204" pitchFamily="34" charset="0"/>
                          <a:cs typeface="Arial" panose="020B0604020202020204" pitchFamily="34" charset="0"/>
                        </a:rPr>
                        <a:t> growing portfolio of digital wellbeing solutions and allows them to further enhance their offerings for existing and new enterprise and embedded solutions clients.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974363011"/>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DEVELOPMENT </a:t>
            </a:r>
            <a:endParaRPr lang="en-US" dirty="0"/>
          </a:p>
        </p:txBody>
      </p:sp>
      <p:sp>
        <p:nvSpPr>
          <p:cNvPr id="9" name="Text Placeholder 3">
            <a:extLst>
              <a:ext uri="{FF2B5EF4-FFF2-40B4-BE49-F238E27FC236}">
                <a16:creationId xmlns:a16="http://schemas.microsoft.com/office/drawing/2014/main" id="{271438BD-04E6-4086-A27C-AA51C4F2523F}"/>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2" name="Title 1">
            <a:extLst>
              <a:ext uri="{FF2B5EF4-FFF2-40B4-BE49-F238E27FC236}">
                <a16:creationId xmlns:a16="http://schemas.microsoft.com/office/drawing/2014/main" id="{CC882D3A-D0DB-4B29-93CD-481F69F06DEE}"/>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pic>
        <p:nvPicPr>
          <p:cNvPr id="2" name="Picture 1">
            <a:extLst>
              <a:ext uri="{FF2B5EF4-FFF2-40B4-BE49-F238E27FC236}">
                <a16:creationId xmlns:a16="http://schemas.microsoft.com/office/drawing/2014/main" id="{E951BFB6-CD31-49EF-B88B-034F76A67362}"/>
              </a:ext>
            </a:extLst>
          </p:cNvPr>
          <p:cNvPicPr>
            <a:picLocks noChangeAspect="1"/>
          </p:cNvPicPr>
          <p:nvPr/>
        </p:nvPicPr>
        <p:blipFill>
          <a:blip r:embed="rId2"/>
          <a:stretch>
            <a:fillRect/>
          </a:stretch>
        </p:blipFill>
        <p:spPr>
          <a:xfrm>
            <a:off x="868750" y="328309"/>
            <a:ext cx="839596" cy="563414"/>
          </a:xfrm>
          <a:prstGeom prst="rect">
            <a:avLst/>
          </a:prstGeom>
        </p:spPr>
      </p:pic>
    </p:spTree>
    <p:extLst>
      <p:ext uri="{BB962C8B-B14F-4D97-AF65-F5344CB8AC3E}">
        <p14:creationId xmlns:p14="http://schemas.microsoft.com/office/powerpoint/2010/main" val="623794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4272865845"/>
              </p:ext>
            </p:extLst>
          </p:nvPr>
        </p:nvGraphicFramePr>
        <p:xfrm>
          <a:off x="337171" y="1269184"/>
          <a:ext cx="11422441" cy="360036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Perceptyx</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Cultivate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Cultivate is a digital leadership platform that leverages AI to scale coaching across the enterprise, enabling stronger workplace relationships and empowering people leaders.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deal will pair </a:t>
                      </a:r>
                      <a:r>
                        <a:rPr lang="en-GB" sz="900" b="0" i="0" u="none" strike="noStrike" dirty="0" err="1">
                          <a:solidFill>
                            <a:srgbClr val="29265B"/>
                          </a:solidFill>
                          <a:effectLst/>
                          <a:latin typeface="Arial" panose="020B0604020202020204" pitchFamily="34" charset="0"/>
                          <a:cs typeface="Arial" panose="020B0604020202020204" pitchFamily="34" charset="0"/>
                        </a:rPr>
                        <a:t>Perceptyx’s</a:t>
                      </a:r>
                      <a:r>
                        <a:rPr lang="en-GB" sz="900" b="0" i="0" u="none" strike="noStrike" dirty="0">
                          <a:solidFill>
                            <a:srgbClr val="29265B"/>
                          </a:solidFill>
                          <a:effectLst/>
                          <a:latin typeface="Arial" panose="020B0604020202020204" pitchFamily="34" charset="0"/>
                          <a:cs typeface="Arial" panose="020B0604020202020204" pitchFamily="34" charset="0"/>
                        </a:rPr>
                        <a:t> active listening and feedback platform with </a:t>
                      </a:r>
                      <a:r>
                        <a:rPr lang="en-GB" sz="900" b="0" i="0" u="none" strike="noStrike" dirty="0" err="1">
                          <a:solidFill>
                            <a:srgbClr val="29265B"/>
                          </a:solidFill>
                          <a:effectLst/>
                          <a:latin typeface="Arial" panose="020B0604020202020204" pitchFamily="34" charset="0"/>
                          <a:cs typeface="Arial" panose="020B0604020202020204" pitchFamily="34" charset="0"/>
                        </a:rPr>
                        <a:t>Cultivate’s</a:t>
                      </a:r>
                      <a:r>
                        <a:rPr lang="en-GB" sz="900" b="0" i="0" u="none" strike="noStrike" dirty="0">
                          <a:solidFill>
                            <a:srgbClr val="29265B"/>
                          </a:solidFill>
                          <a:effectLst/>
                          <a:latin typeface="Arial" panose="020B0604020202020204" pitchFamily="34" charset="0"/>
                          <a:cs typeface="Arial" panose="020B0604020202020204" pitchFamily="34" charset="0"/>
                        </a:rPr>
                        <a:t> best-in-class passive listening and digital coaching product, creating a powerful solution that closes the gap between signal and action in the employee experience.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62942453"/>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PSI Services</a:t>
                      </a: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Solvably</a:t>
                      </a:r>
                      <a:r>
                        <a:rPr lang="en-GB" sz="900" b="0" i="0" u="none" strike="noStrike" dirty="0">
                          <a:solidFill>
                            <a:srgbClr val="29265B"/>
                          </a:solidFill>
                          <a:effectLst/>
                          <a:latin typeface="Arial" panose="020B0604020202020204" pitchFamily="34" charset="0"/>
                          <a:cs typeface="Arial" panose="020B0604020202020204" pitchFamily="34" charset="0"/>
                        </a:rPr>
                        <a:t> &amp; Digital Skills Lab</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Operator of a platform that offers employee engagement activities.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PSI Talent Management's psychological expertise paired with </a:t>
                      </a:r>
                      <a:r>
                        <a:rPr lang="en-GB" sz="900" b="0" i="0" u="none" strike="noStrike" dirty="0" err="1">
                          <a:solidFill>
                            <a:srgbClr val="29265B"/>
                          </a:solidFill>
                          <a:effectLst/>
                          <a:latin typeface="Arial" panose="020B0604020202020204" pitchFamily="34" charset="0"/>
                          <a:cs typeface="Arial" panose="020B0604020202020204" pitchFamily="34" charset="0"/>
                        </a:rPr>
                        <a:t>Solvably's</a:t>
                      </a:r>
                      <a:r>
                        <a:rPr lang="en-GB" sz="900" b="0" i="0" u="none" strike="noStrike" dirty="0">
                          <a:solidFill>
                            <a:srgbClr val="29265B"/>
                          </a:solidFill>
                          <a:effectLst/>
                          <a:latin typeface="Arial" panose="020B0604020202020204" pitchFamily="34" charset="0"/>
                          <a:cs typeface="Arial" panose="020B0604020202020204" pitchFamily="34" charset="0"/>
                        </a:rPr>
                        <a:t> inspiring technology introduces the learning and development market to a novel and engaging way of driving behaviour change.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UKG</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Spotcues</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Designer and developer of a platform that streamline employee communications and workflows to keep people engaged and informed. </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addition of </a:t>
                      </a:r>
                      <a:r>
                        <a:rPr lang="en-GB" sz="900" b="0" i="0" u="none" strike="noStrike" dirty="0" err="1">
                          <a:solidFill>
                            <a:srgbClr val="29265B"/>
                          </a:solidFill>
                          <a:effectLst/>
                          <a:latin typeface="Arial" panose="020B0604020202020204" pitchFamily="34" charset="0"/>
                          <a:cs typeface="Arial" panose="020B0604020202020204" pitchFamily="34" charset="0"/>
                        </a:rPr>
                        <a:t>Spotcues</a:t>
                      </a:r>
                      <a:r>
                        <a:rPr lang="en-GB" sz="900" b="0" i="0" u="none" strike="noStrike" dirty="0">
                          <a:solidFill>
                            <a:srgbClr val="29265B"/>
                          </a:solidFill>
                          <a:effectLst/>
                          <a:latin typeface="Arial" panose="020B0604020202020204" pitchFamily="34" charset="0"/>
                          <a:cs typeface="Arial" panose="020B0604020202020204" pitchFamily="34" charset="0"/>
                        </a:rPr>
                        <a:t>’ Groupe.io product and its development team will help UKG continue to champion great experiences for all people, no matter who they are or where and how they work.</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561763481"/>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Mar-21</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Cornerstone</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EdCast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AI-powered cloud-based knowledge talent experience platforms designed to enable end-to-end employee journeys spanning learning, skilling, and career mobility. </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combination of Cornerstone and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EdCast</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is poised to accelerate the pace of innovation in the market. Together they can transform the way customers develop the skills of the future, retain and grow their people, improve agility, and unify and scale learning and talent infrastructure in lockstep with business needs.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DEVELOPMENT </a:t>
            </a:r>
            <a:endParaRPr lang="en-US" dirty="0"/>
          </a:p>
        </p:txBody>
      </p:sp>
      <p:sp>
        <p:nvSpPr>
          <p:cNvPr id="9" name="Text Placeholder 3">
            <a:extLst>
              <a:ext uri="{FF2B5EF4-FFF2-40B4-BE49-F238E27FC236}">
                <a16:creationId xmlns:a16="http://schemas.microsoft.com/office/drawing/2014/main" id="{0C0E384B-55BB-4E55-8922-5765A0C92072}"/>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2" name="Title 1">
            <a:extLst>
              <a:ext uri="{FF2B5EF4-FFF2-40B4-BE49-F238E27FC236}">
                <a16:creationId xmlns:a16="http://schemas.microsoft.com/office/drawing/2014/main" id="{30FDA707-E108-4B3A-AE64-AD9DF4D20DDF}"/>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pic>
        <p:nvPicPr>
          <p:cNvPr id="15" name="Picture 14">
            <a:extLst>
              <a:ext uri="{FF2B5EF4-FFF2-40B4-BE49-F238E27FC236}">
                <a16:creationId xmlns:a16="http://schemas.microsoft.com/office/drawing/2014/main" id="{CBE50E2F-4110-4A2D-BE70-12AA26ED3060}"/>
              </a:ext>
            </a:extLst>
          </p:cNvPr>
          <p:cNvPicPr>
            <a:picLocks noChangeAspect="1"/>
          </p:cNvPicPr>
          <p:nvPr/>
        </p:nvPicPr>
        <p:blipFill>
          <a:blip r:embed="rId3"/>
          <a:stretch>
            <a:fillRect/>
          </a:stretch>
        </p:blipFill>
        <p:spPr>
          <a:xfrm>
            <a:off x="868751" y="324177"/>
            <a:ext cx="839596" cy="563414"/>
          </a:xfrm>
          <a:prstGeom prst="rect">
            <a:avLst/>
          </a:prstGeom>
        </p:spPr>
      </p:pic>
    </p:spTree>
    <p:extLst>
      <p:ext uri="{BB962C8B-B14F-4D97-AF65-F5344CB8AC3E}">
        <p14:creationId xmlns:p14="http://schemas.microsoft.com/office/powerpoint/2010/main" val="642306173"/>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433602579"/>
              </p:ext>
            </p:extLst>
          </p:nvPr>
        </p:nvGraphicFramePr>
        <p:xfrm>
          <a:off x="337171" y="1269184"/>
          <a:ext cx="11422441" cy="360036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Jan-22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Paylocity</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Cloudsnap</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Cloudsnap's</a:t>
                      </a:r>
                      <a:r>
                        <a:rPr lang="en-GB" sz="900" b="0" i="0" u="none" strike="noStrike" dirty="0">
                          <a:solidFill>
                            <a:srgbClr val="29265B"/>
                          </a:solidFill>
                          <a:effectLst/>
                          <a:latin typeface="Arial" panose="020B0604020202020204" pitchFamily="34" charset="0"/>
                          <a:cs typeface="Arial" panose="020B0604020202020204" pitchFamily="34" charset="0"/>
                        </a:rPr>
                        <a:t> technology enables seamless integration of systems to automate manual data exchange processes, creating a modern user experience.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Cloudsnap</a:t>
                      </a:r>
                      <a:r>
                        <a:rPr lang="en-GB" sz="900" b="0" i="0" u="none" strike="noStrike" dirty="0">
                          <a:solidFill>
                            <a:srgbClr val="29265B"/>
                          </a:solidFill>
                          <a:effectLst/>
                          <a:latin typeface="Arial" panose="020B0604020202020204" pitchFamily="34" charset="0"/>
                          <a:cs typeface="Arial" panose="020B0604020202020204" pitchFamily="34" charset="0"/>
                        </a:rPr>
                        <a:t> technology will enable </a:t>
                      </a:r>
                      <a:r>
                        <a:rPr lang="en-GB" sz="900" b="0" i="0" u="none" strike="noStrike" dirty="0" err="1">
                          <a:solidFill>
                            <a:srgbClr val="29265B"/>
                          </a:solidFill>
                          <a:effectLst/>
                          <a:latin typeface="Arial" panose="020B0604020202020204" pitchFamily="34" charset="0"/>
                          <a:cs typeface="Arial" panose="020B0604020202020204" pitchFamily="34" charset="0"/>
                        </a:rPr>
                        <a:t>Paylocity</a:t>
                      </a:r>
                      <a:r>
                        <a:rPr lang="en-GB" sz="900" b="0" i="0" u="none" strike="noStrike" dirty="0">
                          <a:solidFill>
                            <a:srgbClr val="29265B"/>
                          </a:solidFill>
                          <a:effectLst/>
                          <a:latin typeface="Arial" panose="020B0604020202020204" pitchFamily="34" charset="0"/>
                          <a:cs typeface="Arial" panose="020B0604020202020204" pitchFamily="34" charset="0"/>
                        </a:rPr>
                        <a:t> to deliver modern integrations and seamless data sharing between critical systems more efficiently and effectively, while helping to unify and automate business processes across HR, Finance, Benefits, and other systems.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Visma</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(Norway)</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Medinet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(Sweden)</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Medinet's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range of workforce management services aims to optimise and streamline the staffing process through health scheduling and integration with leading payroll systems.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will strengthen Visma's WFM offering for healthcare organisations in Sweden.</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UKG</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Interboro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(Puerto Rico)</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Engages in the distribution of automated timekeeping products.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UKG now provides direct sales, services, and customer support for the Caribbean market through the acquisition of </a:t>
                      </a:r>
                      <a:r>
                        <a:rPr lang="en-GB" sz="900" b="0" i="0" u="none" strike="noStrike" dirty="0" err="1">
                          <a:solidFill>
                            <a:srgbClr val="29265B"/>
                          </a:solidFill>
                          <a:effectLst/>
                          <a:latin typeface="Arial" panose="020B0604020202020204" pitchFamily="34" charset="0"/>
                          <a:cs typeface="Arial" panose="020B0604020202020204" pitchFamily="34" charset="0"/>
                        </a:rPr>
                        <a:t>Interboro</a:t>
                      </a:r>
                      <a:r>
                        <a:rPr lang="en-GB" sz="900" b="0" i="0" u="none" strike="noStrike" dirty="0">
                          <a:solidFill>
                            <a:srgbClr val="29265B"/>
                          </a:solidFill>
                          <a:effectLst/>
                          <a:latin typeface="Arial" panose="020B0604020202020204" pitchFamily="34" charset="0"/>
                          <a:cs typeface="Arial" panose="020B0604020202020204" pitchFamily="34" charset="0"/>
                        </a:rPr>
                        <a:t> Systems Corporation.</a:t>
                      </a:r>
                    </a:p>
                    <a:p>
                      <a:pPr algn="l" fontAlgn="t"/>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Mar-22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UKG</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Ascentis</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a (HR) management, online payroll, and human capital management solutions in the United States and Canada.</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further solidifies UKG market strength through the addition of tenured industry expertise, with UKG currently employing 14,000 UKG employees around the world.</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30452683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workforce management solutions</a:t>
            </a:r>
            <a:endParaRPr lang="en-US" dirty="0"/>
          </a:p>
        </p:txBody>
      </p:sp>
      <p:sp>
        <p:nvSpPr>
          <p:cNvPr id="9" name="Text Placeholder 3">
            <a:extLst>
              <a:ext uri="{FF2B5EF4-FFF2-40B4-BE49-F238E27FC236}">
                <a16:creationId xmlns:a16="http://schemas.microsoft.com/office/drawing/2014/main" id="{28921F6F-720E-466B-8BC5-24199EEB339B}"/>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2" name="Title 1">
            <a:extLst>
              <a:ext uri="{FF2B5EF4-FFF2-40B4-BE49-F238E27FC236}">
                <a16:creationId xmlns:a16="http://schemas.microsoft.com/office/drawing/2014/main" id="{7431C302-E5D3-42B6-A167-5D49055995BB}"/>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pic>
        <p:nvPicPr>
          <p:cNvPr id="2" name="Picture 1">
            <a:extLst>
              <a:ext uri="{FF2B5EF4-FFF2-40B4-BE49-F238E27FC236}">
                <a16:creationId xmlns:a16="http://schemas.microsoft.com/office/drawing/2014/main" id="{C17A6318-9AE9-4D13-AE8B-456F13E2FAE5}"/>
              </a:ext>
            </a:extLst>
          </p:cNvPr>
          <p:cNvPicPr>
            <a:picLocks noChangeAspect="1"/>
          </p:cNvPicPr>
          <p:nvPr/>
        </p:nvPicPr>
        <p:blipFill>
          <a:blip r:embed="rId3"/>
          <a:stretch>
            <a:fillRect/>
          </a:stretch>
        </p:blipFill>
        <p:spPr>
          <a:xfrm>
            <a:off x="832129" y="378202"/>
            <a:ext cx="840651" cy="563414"/>
          </a:xfrm>
          <a:prstGeom prst="rect">
            <a:avLst/>
          </a:prstGeom>
        </p:spPr>
      </p:pic>
    </p:spTree>
    <p:extLst>
      <p:ext uri="{BB962C8B-B14F-4D97-AF65-F5344CB8AC3E}">
        <p14:creationId xmlns:p14="http://schemas.microsoft.com/office/powerpoint/2010/main" val="113873286"/>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1507013051"/>
              </p:ext>
            </p:extLst>
          </p:nvPr>
        </p:nvGraphicFramePr>
        <p:xfrm>
          <a:off x="337171" y="1269184"/>
          <a:ext cx="11422441" cy="180360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Zalaris</a:t>
                      </a:r>
                      <a:r>
                        <a:rPr lang="en-GB" sz="900" b="0" i="0" u="none" strike="noStrike" dirty="0">
                          <a:solidFill>
                            <a:srgbClr val="29265B"/>
                          </a:solidFill>
                          <a:effectLst/>
                          <a:latin typeface="Arial" panose="020B0604020202020204" pitchFamily="34" charset="0"/>
                          <a:cs typeface="Arial" panose="020B0604020202020204" pitchFamily="34" charset="0"/>
                        </a:rPr>
                        <a:t> HR Services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(Norway)</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vyble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(Germany)</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German provider of cloud-based payroll &amp; HR management (SaaS) for the SME market serving approximately 600 customers with </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14k employees</a:t>
                      </a:r>
                      <a:r>
                        <a:rPr lang="en-GB" sz="900" b="0" i="0" u="none" strike="noStrike" dirty="0">
                          <a:solidFill>
                            <a:srgbClr val="29265B"/>
                          </a:solidFill>
                          <a:effectLst/>
                          <a:latin typeface="Arial" panose="020B0604020202020204" pitchFamily="34" charset="0"/>
                          <a:cs typeface="Arial" panose="020B0604020202020204" pitchFamily="34" charset="0"/>
                        </a:rPr>
                        <a:t>.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1.2</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1.2</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1.0</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l" fontAlgn="t"/>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Zalaris</a:t>
                      </a:r>
                      <a:r>
                        <a:rPr lang="en-GB" sz="900" b="0" i="0" u="none" strike="noStrike" dirty="0">
                          <a:solidFill>
                            <a:srgbClr val="29265B"/>
                          </a:solidFill>
                          <a:effectLst/>
                          <a:latin typeface="Arial" panose="020B0604020202020204" pitchFamily="34" charset="0"/>
                          <a:cs typeface="Arial" panose="020B0604020202020204" pitchFamily="34" charset="0"/>
                        </a:rPr>
                        <a:t> will, together with the employees of </a:t>
                      </a:r>
                      <a:r>
                        <a:rPr lang="en-GB" sz="900" b="0" i="0" u="none" strike="noStrike" dirty="0" err="1">
                          <a:solidFill>
                            <a:srgbClr val="29265B"/>
                          </a:solidFill>
                          <a:effectLst/>
                          <a:latin typeface="Arial" panose="020B0604020202020204" pitchFamily="34" charset="0"/>
                          <a:cs typeface="Arial" panose="020B0604020202020204" pitchFamily="34" charset="0"/>
                        </a:rPr>
                        <a:t>vyble</a:t>
                      </a:r>
                      <a:r>
                        <a:rPr lang="en-GB" sz="900" b="0" i="0" u="none" strike="noStrike" dirty="0">
                          <a:solidFill>
                            <a:srgbClr val="29265B"/>
                          </a:solidFill>
                          <a:effectLst/>
                          <a:latin typeface="Arial" panose="020B0604020202020204" pitchFamily="34" charset="0"/>
                          <a:cs typeface="Arial" panose="020B0604020202020204" pitchFamily="34" charset="0"/>
                        </a:rPr>
                        <a:t>, continue the development of the </a:t>
                      </a:r>
                      <a:r>
                        <a:rPr lang="en-GB" sz="900" b="0" i="0" u="none" strike="noStrike" dirty="0" err="1">
                          <a:solidFill>
                            <a:srgbClr val="29265B"/>
                          </a:solidFill>
                          <a:effectLst/>
                          <a:latin typeface="Arial" panose="020B0604020202020204" pitchFamily="34" charset="0"/>
                          <a:cs typeface="Arial" panose="020B0604020202020204" pitchFamily="34" charset="0"/>
                        </a:rPr>
                        <a:t>vyble</a:t>
                      </a:r>
                      <a:r>
                        <a:rPr lang="en-GB" sz="900" b="0" i="0" u="none" strike="noStrike" dirty="0">
                          <a:solidFill>
                            <a:srgbClr val="29265B"/>
                          </a:solidFill>
                          <a:effectLst/>
                          <a:latin typeface="Arial" panose="020B0604020202020204" pitchFamily="34" charset="0"/>
                          <a:cs typeface="Arial" panose="020B0604020202020204" pitchFamily="34" charset="0"/>
                        </a:rPr>
                        <a:t> cloud platform and with the ambition to become a significant player in the growing market - for fully digitised payroll and HR solutions for SMEs in Germany.</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Employment Hero</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KeyPay</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a cloud based payroll and workforce management platform.</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helps Employment Hero deliver a suite of total employment management solutions - Talent Solutions, Core HR; Payroll and </a:t>
                      </a:r>
                      <a:r>
                        <a:rPr lang="en-GB" sz="900" b="0" i="0" u="none" strike="noStrike" dirty="0" err="1">
                          <a:solidFill>
                            <a:srgbClr val="29265B"/>
                          </a:solidFill>
                          <a:effectLst/>
                          <a:latin typeface="Arial" panose="020B0604020202020204" pitchFamily="34" charset="0"/>
                          <a:cs typeface="Arial" panose="020B0604020202020204" pitchFamily="34" charset="0"/>
                        </a:rPr>
                        <a:t>eBenefits</a:t>
                      </a:r>
                      <a:r>
                        <a:rPr lang="en-GB" sz="900" b="0" i="0" u="none" strike="noStrike" dirty="0">
                          <a:solidFill>
                            <a:srgbClr val="29265B"/>
                          </a:solidFill>
                          <a:effectLst/>
                          <a:latin typeface="Arial" panose="020B0604020202020204" pitchFamily="34" charset="0"/>
                          <a:cs typeface="Arial" panose="020B0604020202020204" pitchFamily="34" charset="0"/>
                        </a:rPr>
                        <a: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COMPENSATION AND BENEFITS</a:t>
            </a:r>
            <a:endParaRPr lang="en-US" dirty="0"/>
          </a:p>
        </p:txBody>
      </p:sp>
      <p:sp>
        <p:nvSpPr>
          <p:cNvPr id="9" name="Text Placeholder 3">
            <a:extLst>
              <a:ext uri="{FF2B5EF4-FFF2-40B4-BE49-F238E27FC236}">
                <a16:creationId xmlns:a16="http://schemas.microsoft.com/office/drawing/2014/main" id="{01BA3F5B-3148-487B-A2DF-CBA810EA9036}"/>
              </a:ext>
            </a:extLst>
          </p:cNvPr>
          <p:cNvSpPr>
            <a:spLocks noGrp="1"/>
          </p:cNvSpPr>
          <p:nvPr>
            <p:ph type="body" sz="quarter" idx="11"/>
          </p:nvPr>
        </p:nvSpPr>
        <p:spPr>
          <a:xfrm>
            <a:off x="8234422" y="6411320"/>
            <a:ext cx="3413125" cy="292100"/>
          </a:xfrm>
        </p:spPr>
        <p:txBody>
          <a:bodyPr>
            <a:noAutofit/>
          </a:bodyPr>
          <a:lstStyle/>
          <a:p>
            <a:r>
              <a:rPr lang="en-US" dirty="0"/>
              <a:t>HR Technology Sector M&amp;A Review</a:t>
            </a:r>
          </a:p>
        </p:txBody>
      </p:sp>
      <p:sp>
        <p:nvSpPr>
          <p:cNvPr id="12" name="Title 1">
            <a:extLst>
              <a:ext uri="{FF2B5EF4-FFF2-40B4-BE49-F238E27FC236}">
                <a16:creationId xmlns:a16="http://schemas.microsoft.com/office/drawing/2014/main" id="{49C443AC-9A14-4534-A163-B553A203913C}"/>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pic>
        <p:nvPicPr>
          <p:cNvPr id="2" name="Picture 1">
            <a:extLst>
              <a:ext uri="{FF2B5EF4-FFF2-40B4-BE49-F238E27FC236}">
                <a16:creationId xmlns:a16="http://schemas.microsoft.com/office/drawing/2014/main" id="{0913842B-A693-45A9-B608-0F0CBA76DF31}"/>
              </a:ext>
            </a:extLst>
          </p:cNvPr>
          <p:cNvPicPr>
            <a:picLocks noChangeAspect="1"/>
          </p:cNvPicPr>
          <p:nvPr/>
        </p:nvPicPr>
        <p:blipFill>
          <a:blip r:embed="rId3"/>
          <a:stretch>
            <a:fillRect/>
          </a:stretch>
        </p:blipFill>
        <p:spPr>
          <a:xfrm>
            <a:off x="955441" y="280798"/>
            <a:ext cx="589049" cy="729296"/>
          </a:xfrm>
          <a:prstGeom prst="rect">
            <a:avLst/>
          </a:prstGeom>
        </p:spPr>
      </p:pic>
    </p:spTree>
    <p:extLst>
      <p:ext uri="{BB962C8B-B14F-4D97-AF65-F5344CB8AC3E}">
        <p14:creationId xmlns:p14="http://schemas.microsoft.com/office/powerpoint/2010/main" val="2144887362"/>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1899332242"/>
              </p:ext>
            </p:extLst>
          </p:nvPr>
        </p:nvGraphicFramePr>
        <p:xfrm>
          <a:off x="337171" y="1269184"/>
          <a:ext cx="11422441" cy="97380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WilsonHCG</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Claro</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Claro is a global labour market intelligence platform, like Bloomberg for human capital information.</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enables </a:t>
                      </a:r>
                      <a:r>
                        <a:rPr lang="en-GB" sz="900" b="0" i="0" u="none" strike="noStrike" dirty="0" err="1">
                          <a:solidFill>
                            <a:srgbClr val="29265B"/>
                          </a:solidFill>
                          <a:effectLst/>
                          <a:latin typeface="Arial" panose="020B0604020202020204" pitchFamily="34" charset="0"/>
                          <a:cs typeface="Arial" panose="020B0604020202020204" pitchFamily="34" charset="0"/>
                        </a:rPr>
                        <a:t>WilsonHCG</a:t>
                      </a:r>
                      <a:r>
                        <a:rPr lang="en-GB" sz="900" b="0" i="0" u="none" strike="noStrike" dirty="0">
                          <a:solidFill>
                            <a:srgbClr val="29265B"/>
                          </a:solidFill>
                          <a:effectLst/>
                          <a:latin typeface="Arial" panose="020B0604020202020204" pitchFamily="34" charset="0"/>
                          <a:cs typeface="Arial" panose="020B0604020202020204" pitchFamily="34" charset="0"/>
                        </a:rPr>
                        <a:t>  to provide even more comprehensive real-time talent insights to help organisations attract and retain talent.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performance management</a:t>
            </a:r>
            <a:endParaRPr lang="en-US" dirty="0"/>
          </a:p>
        </p:txBody>
      </p:sp>
      <p:sp>
        <p:nvSpPr>
          <p:cNvPr id="9" name="Text Placeholder 3">
            <a:extLst>
              <a:ext uri="{FF2B5EF4-FFF2-40B4-BE49-F238E27FC236}">
                <a16:creationId xmlns:a16="http://schemas.microsoft.com/office/drawing/2014/main" id="{E33C796A-A5AA-4F76-A942-469AE3E431E9}"/>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2" name="Title 1">
            <a:extLst>
              <a:ext uri="{FF2B5EF4-FFF2-40B4-BE49-F238E27FC236}">
                <a16:creationId xmlns:a16="http://schemas.microsoft.com/office/drawing/2014/main" id="{5FAE2FAA-A2E0-48D8-BFCF-2F236937894F}"/>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pic>
        <p:nvPicPr>
          <p:cNvPr id="2" name="Picture 1">
            <a:extLst>
              <a:ext uri="{FF2B5EF4-FFF2-40B4-BE49-F238E27FC236}">
                <a16:creationId xmlns:a16="http://schemas.microsoft.com/office/drawing/2014/main" id="{7DD2E05A-4ACC-4CC0-BE36-28F5743F3F16}"/>
              </a:ext>
            </a:extLst>
          </p:cNvPr>
          <p:cNvPicPr>
            <a:picLocks noChangeAspect="1"/>
          </p:cNvPicPr>
          <p:nvPr/>
        </p:nvPicPr>
        <p:blipFill>
          <a:blip r:embed="rId2"/>
          <a:stretch>
            <a:fillRect/>
          </a:stretch>
        </p:blipFill>
        <p:spPr>
          <a:xfrm>
            <a:off x="946838" y="331292"/>
            <a:ext cx="505446" cy="638458"/>
          </a:xfrm>
          <a:prstGeom prst="rect">
            <a:avLst/>
          </a:prstGeom>
        </p:spPr>
      </p:pic>
    </p:spTree>
    <p:extLst>
      <p:ext uri="{BB962C8B-B14F-4D97-AF65-F5344CB8AC3E}">
        <p14:creationId xmlns:p14="http://schemas.microsoft.com/office/powerpoint/2010/main" val="2222209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BC9F4-7B83-1843-9295-4F03A6C77D36}"/>
              </a:ext>
            </a:extLst>
          </p:cNvPr>
          <p:cNvSpPr>
            <a:spLocks noGrp="1"/>
          </p:cNvSpPr>
          <p:nvPr>
            <p:ph type="ctrTitle"/>
          </p:nvPr>
        </p:nvSpPr>
        <p:spPr/>
        <p:txBody>
          <a:bodyPr>
            <a:normAutofit fontScale="90000"/>
          </a:bodyPr>
          <a:lstStyle/>
          <a:p>
            <a:r>
              <a:rPr lang="en-US" dirty="0"/>
              <a:t>Q1 2022</a:t>
            </a:r>
          </a:p>
        </p:txBody>
      </p:sp>
      <p:sp>
        <p:nvSpPr>
          <p:cNvPr id="5" name="Rectangle 4">
            <a:extLst>
              <a:ext uri="{FF2B5EF4-FFF2-40B4-BE49-F238E27FC236}">
                <a16:creationId xmlns:a16="http://schemas.microsoft.com/office/drawing/2014/main" id="{9922D4E1-86D5-C040-A5A0-CCEAAB00B6F4}"/>
              </a:ext>
            </a:extLst>
          </p:cNvPr>
          <p:cNvSpPr/>
          <p:nvPr/>
        </p:nvSpPr>
        <p:spPr>
          <a:xfrm>
            <a:off x="7296552" y="1030706"/>
            <a:ext cx="4895448" cy="2398294"/>
          </a:xfrm>
          <a:prstGeom prst="rect">
            <a:avLst/>
          </a:prstGeom>
          <a:solidFill>
            <a:schemeClr val="bg2">
              <a:lumMod val="40000"/>
              <a:lumOff val="60000"/>
              <a:alpha val="8981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AAFE86-B4C1-5D45-81DA-2EB24A8DE63B}"/>
              </a:ext>
            </a:extLst>
          </p:cNvPr>
          <p:cNvSpPr/>
          <p:nvPr/>
        </p:nvSpPr>
        <p:spPr>
          <a:xfrm>
            <a:off x="484890" y="1030706"/>
            <a:ext cx="2119260" cy="612000"/>
          </a:xfrm>
          <a:prstGeom prst="rect">
            <a:avLst/>
          </a:prstGeom>
          <a:solidFill>
            <a:schemeClr val="tx2">
              <a:lumMod val="75000"/>
            </a:schemeClr>
          </a:solidFill>
          <a:ln>
            <a:solidFill>
              <a:schemeClr val="bg1"/>
            </a:solidFill>
          </a:ln>
        </p:spPr>
        <p:txBody>
          <a:bodyPr wrap="none" anchor="ctr">
            <a:noAutofit/>
          </a:bodyPr>
          <a:lstStyle/>
          <a:p>
            <a:r>
              <a:rPr lang="en-US" b="1" dirty="0">
                <a:solidFill>
                  <a:srgbClr val="B696AC"/>
                </a:solidFill>
                <a:latin typeface="Helvetica" pitchFamily="2" charset="0"/>
                <a:cs typeface="Arial" panose="020B0604020202020204" pitchFamily="34" charset="0"/>
              </a:rPr>
              <a:t>6.5x</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Avg. EV/Revenue CY2021E</a:t>
            </a:r>
          </a:p>
        </p:txBody>
      </p:sp>
      <p:sp>
        <p:nvSpPr>
          <p:cNvPr id="7" name="Rectangle 6">
            <a:extLst>
              <a:ext uri="{FF2B5EF4-FFF2-40B4-BE49-F238E27FC236}">
                <a16:creationId xmlns:a16="http://schemas.microsoft.com/office/drawing/2014/main" id="{7B8964E7-0212-7141-A1E9-54A5C4A2B5BD}"/>
              </a:ext>
            </a:extLst>
          </p:cNvPr>
          <p:cNvSpPr/>
          <p:nvPr/>
        </p:nvSpPr>
        <p:spPr>
          <a:xfrm>
            <a:off x="484889" y="1822052"/>
            <a:ext cx="2119261" cy="612000"/>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16%</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Avg. Revenue Growth CY2020</a:t>
            </a:r>
          </a:p>
        </p:txBody>
      </p:sp>
      <p:sp>
        <p:nvSpPr>
          <p:cNvPr id="8" name="Rectangle 7">
            <a:extLst>
              <a:ext uri="{FF2B5EF4-FFF2-40B4-BE49-F238E27FC236}">
                <a16:creationId xmlns:a16="http://schemas.microsoft.com/office/drawing/2014/main" id="{F1970B47-4F74-AF48-A25C-9C89E8E47CB7}"/>
              </a:ext>
            </a:extLst>
          </p:cNvPr>
          <p:cNvSpPr/>
          <p:nvPr/>
        </p:nvSpPr>
        <p:spPr>
          <a:xfrm>
            <a:off x="484888" y="2613398"/>
            <a:ext cx="2119261"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86%</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 Recurring Revenue</a:t>
            </a:r>
          </a:p>
        </p:txBody>
      </p:sp>
      <p:sp>
        <p:nvSpPr>
          <p:cNvPr id="9" name="Text Placeholder 1">
            <a:extLst>
              <a:ext uri="{FF2B5EF4-FFF2-40B4-BE49-F238E27FC236}">
                <a16:creationId xmlns:a16="http://schemas.microsoft.com/office/drawing/2014/main" id="{87EF56AC-1CA0-8042-9B9C-AAA25A33FAEF}"/>
              </a:ext>
            </a:extLst>
          </p:cNvPr>
          <p:cNvSpPr txBox="1">
            <a:spLocks/>
          </p:cNvSpPr>
          <p:nvPr/>
        </p:nvSpPr>
        <p:spPr>
          <a:xfrm>
            <a:off x="376535" y="386815"/>
            <a:ext cx="6240462" cy="56341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tx2"/>
                </a:solidFill>
                <a:latin typeface="Arial" panose="020B0604020202020204" pitchFamily="34" charset="0"/>
                <a:cs typeface="Arial" panose="020B0604020202020204" pitchFamily="34" charset="0"/>
              </a:rPr>
              <a:t>PUBLIC COMPS HIGHLIGHTS </a:t>
            </a:r>
            <a:r>
              <a:rPr lang="en-US" sz="2200" b="1" cap="all" dirty="0">
                <a:solidFill>
                  <a:schemeClr val="bg2">
                    <a:lumMod val="75000"/>
                  </a:schemeClr>
                </a:solidFill>
                <a:latin typeface="Arial" panose="020B0604020202020204" pitchFamily="34" charset="0"/>
                <a:cs typeface="Arial" panose="020B0604020202020204" pitchFamily="34" charset="0"/>
              </a:rPr>
              <a:t>Q1 2022</a:t>
            </a:r>
          </a:p>
        </p:txBody>
      </p:sp>
      <p:sp>
        <p:nvSpPr>
          <p:cNvPr id="10" name="Rectangle 9">
            <a:extLst>
              <a:ext uri="{FF2B5EF4-FFF2-40B4-BE49-F238E27FC236}">
                <a16:creationId xmlns:a16="http://schemas.microsoft.com/office/drawing/2014/main" id="{9497392C-96E8-4B4E-8D88-2FE3F6D8D92F}"/>
              </a:ext>
            </a:extLst>
          </p:cNvPr>
          <p:cNvSpPr/>
          <p:nvPr/>
        </p:nvSpPr>
        <p:spPr>
          <a:xfrm>
            <a:off x="2848232" y="997374"/>
            <a:ext cx="4435477" cy="307777"/>
          </a:xfrm>
          <a:prstGeom prst="rect">
            <a:avLst/>
          </a:prstGeom>
        </p:spPr>
        <p:txBody>
          <a:bodyPr wrap="square" lIns="0">
            <a:spAutoFit/>
          </a:bodyPr>
          <a:lstStyle/>
          <a:p>
            <a:r>
              <a:rPr lang="en-GB" sz="1400" b="1" dirty="0">
                <a:solidFill>
                  <a:schemeClr val="tx2"/>
                </a:solidFill>
                <a:latin typeface="Arial" panose="020B0604020202020204" pitchFamily="34" charset="0"/>
                <a:cs typeface="Arial" panose="020B0604020202020204" pitchFamily="34" charset="0"/>
              </a:rPr>
              <a:t>Historic Revenue Multiples</a:t>
            </a:r>
          </a:p>
        </p:txBody>
      </p:sp>
      <p:graphicFrame>
        <p:nvGraphicFramePr>
          <p:cNvPr id="12" name="Table 23">
            <a:extLst>
              <a:ext uri="{FF2B5EF4-FFF2-40B4-BE49-F238E27FC236}">
                <a16:creationId xmlns:a16="http://schemas.microsoft.com/office/drawing/2014/main" id="{C55473F1-ADD0-DB4B-894A-66C048E2BAAD}"/>
              </a:ext>
            </a:extLst>
          </p:cNvPr>
          <p:cNvGraphicFramePr>
            <a:graphicFrameLocks noGrp="1"/>
          </p:cNvGraphicFramePr>
          <p:nvPr/>
        </p:nvGraphicFramePr>
        <p:xfrm>
          <a:off x="7466306" y="959726"/>
          <a:ext cx="4435477" cy="2267450"/>
        </p:xfrm>
        <a:graphic>
          <a:graphicData uri="http://schemas.openxmlformats.org/drawingml/2006/table">
            <a:tbl>
              <a:tblPr firstRow="1" bandRow="1">
                <a:tableStyleId>{5C22544A-7EE6-4342-B048-85BDC9FD1C3A}</a:tableStyleId>
              </a:tblPr>
              <a:tblGrid>
                <a:gridCol w="1404067">
                  <a:extLst>
                    <a:ext uri="{9D8B030D-6E8A-4147-A177-3AD203B41FA5}">
                      <a16:colId xmlns:a16="http://schemas.microsoft.com/office/drawing/2014/main" val="3627178333"/>
                    </a:ext>
                  </a:extLst>
                </a:gridCol>
                <a:gridCol w="1527090">
                  <a:extLst>
                    <a:ext uri="{9D8B030D-6E8A-4147-A177-3AD203B41FA5}">
                      <a16:colId xmlns:a16="http://schemas.microsoft.com/office/drawing/2014/main" val="3066141515"/>
                    </a:ext>
                  </a:extLst>
                </a:gridCol>
                <a:gridCol w="1504320">
                  <a:extLst>
                    <a:ext uri="{9D8B030D-6E8A-4147-A177-3AD203B41FA5}">
                      <a16:colId xmlns:a16="http://schemas.microsoft.com/office/drawing/2014/main" val="3577929776"/>
                    </a:ext>
                  </a:extLst>
                </a:gridCol>
              </a:tblGrid>
              <a:tr h="285032">
                <a:tc>
                  <a:txBody>
                    <a:bodyPr/>
                    <a:lstStyle/>
                    <a:p>
                      <a:pPr>
                        <a:lnSpc>
                          <a:spcPct val="100000"/>
                        </a:lnSpc>
                      </a:pPr>
                      <a:r>
                        <a:rPr lang="en-GB" sz="1100" b="1" i="0" dirty="0">
                          <a:solidFill>
                            <a:srgbClr val="AC362F"/>
                          </a:solidFill>
                          <a:latin typeface="Helvetica" pitchFamily="2" charset="0"/>
                        </a:rPr>
                        <a:t>Large Cap</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endParaRPr lang="en-GB" sz="1000" b="0" i="0" dirty="0">
                        <a:solidFill>
                          <a:srgbClr val="AC362F"/>
                        </a:solidFill>
                        <a:latin typeface="Helvetica" pitchFamily="2"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endParaRPr lang="en-GB" sz="1000" b="0" i="0" dirty="0">
                        <a:solidFill>
                          <a:srgbClr val="AC362F"/>
                        </a:solidFill>
                        <a:latin typeface="Helvetica" pitchFamily="2"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5766353"/>
                  </a:ext>
                </a:extLst>
              </a:tr>
              <a:tr h="165863">
                <a:tc>
                  <a:txBody>
                    <a:bodyPr/>
                    <a:lstStyle/>
                    <a:p>
                      <a:pPr algn="l">
                        <a:lnSpc>
                          <a:spcPct val="100000"/>
                        </a:lnSpc>
                      </a:pPr>
                      <a:r>
                        <a:rPr lang="en-GB" sz="1100" b="0" i="0" dirty="0">
                          <a:solidFill>
                            <a:srgbClr val="AC362F"/>
                          </a:solidFill>
                          <a:latin typeface="Helvetica" pitchFamily="2" charset="0"/>
                        </a:rPr>
                        <a:t>7.9x</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100" b="0" i="0" dirty="0">
                          <a:solidFill>
                            <a:srgbClr val="AC362F"/>
                          </a:solidFill>
                          <a:latin typeface="Helvetica" pitchFamily="2" charset="0"/>
                        </a:rPr>
                        <a:t>18%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100" b="0" i="0" dirty="0">
                          <a:solidFill>
                            <a:srgbClr val="AC362F"/>
                          </a:solidFill>
                          <a:latin typeface="Helvetica" pitchFamily="2" charset="0"/>
                        </a:rPr>
                        <a:t>83.7%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5762750"/>
                  </a:ext>
                </a:extLst>
              </a:tr>
              <a:tr h="331727">
                <a:tc>
                  <a:txBody>
                    <a:bodyPr/>
                    <a:lstStyle/>
                    <a:p>
                      <a:pPr algn="l">
                        <a:lnSpc>
                          <a:spcPct val="100000"/>
                        </a:lnSpc>
                      </a:pPr>
                      <a:r>
                        <a:rPr lang="en-GB" sz="1000" b="0" i="0" dirty="0">
                          <a:solidFill>
                            <a:srgbClr val="29265B"/>
                          </a:solidFill>
                          <a:latin typeface="Helvetica" pitchFamily="2" charset="0"/>
                        </a:rPr>
                        <a:t>Avg. EV/Revenue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9275674"/>
                  </a:ext>
                </a:extLst>
              </a:tr>
              <a:tr h="271540">
                <a:tc>
                  <a:txBody>
                    <a:bodyPr/>
                    <a:lstStyle/>
                    <a:p>
                      <a:pPr marL="0" algn="l" defTabSz="501616" rtl="0" eaLnBrk="1" latinLnBrk="0" hangingPunct="1">
                        <a:lnSpc>
                          <a:spcPct val="100000"/>
                        </a:lnSpc>
                      </a:pPr>
                      <a:r>
                        <a:rPr lang="en-GB" sz="1100" b="1" i="0" kern="1200" dirty="0">
                          <a:solidFill>
                            <a:srgbClr val="AB8611"/>
                          </a:solidFill>
                          <a:latin typeface="Helvetica" pitchFamily="2" charset="0"/>
                          <a:ea typeface="+mn-ea"/>
                          <a:cs typeface="+mn-cs"/>
                        </a:rPr>
                        <a:t>Mid Cap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501616" rtl="0" eaLnBrk="1" latinLnBrk="0" hangingPunct="1">
                        <a:lnSpc>
                          <a:spcPct val="100000"/>
                        </a:lnSpc>
                      </a:pPr>
                      <a:endParaRPr lang="en-GB" sz="1000" b="0" i="0" kern="1200" dirty="0">
                        <a:solidFill>
                          <a:srgbClr val="AB861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501616" rtl="0" eaLnBrk="1" latinLnBrk="0" hangingPunct="1">
                        <a:lnSpc>
                          <a:spcPct val="100000"/>
                        </a:lnSpc>
                      </a:pPr>
                      <a:endParaRPr lang="en-GB" sz="1000" b="0" i="0" kern="1200" dirty="0">
                        <a:solidFill>
                          <a:srgbClr val="AB861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313384"/>
                  </a:ext>
                </a:extLst>
              </a:tr>
              <a:tr h="205387">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3.1x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89.3%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6124498"/>
                  </a:ext>
                </a:extLst>
              </a:tr>
              <a:tr h="331727">
                <a:tc>
                  <a:txBody>
                    <a:bodyPr/>
                    <a:lstStyle/>
                    <a:p>
                      <a:pPr algn="l">
                        <a:lnSpc>
                          <a:spcPct val="100000"/>
                        </a:lnSpc>
                      </a:pPr>
                      <a:r>
                        <a:rPr lang="en-GB" sz="1000" b="0" i="0" dirty="0">
                          <a:solidFill>
                            <a:srgbClr val="29265B"/>
                          </a:solidFill>
                          <a:latin typeface="Helvetica" pitchFamily="2" charset="0"/>
                        </a:rPr>
                        <a:t>Avg. EV/Revenue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3776773"/>
                  </a:ext>
                </a:extLst>
              </a:tr>
              <a:tr h="263623">
                <a:tc>
                  <a:txBody>
                    <a:bodyPr/>
                    <a:lstStyle/>
                    <a:p>
                      <a:pPr algn="l">
                        <a:lnSpc>
                          <a:spcPct val="100000"/>
                        </a:lnSpc>
                      </a:pPr>
                      <a:r>
                        <a:rPr lang="en-GB" sz="1100" b="1" i="0" dirty="0">
                          <a:solidFill>
                            <a:srgbClr val="587691"/>
                          </a:solidFill>
                          <a:latin typeface="Helvetica" pitchFamily="2" charset="0"/>
                        </a:rPr>
                        <a:t>Small Cap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endParaRPr lang="en-GB" sz="1000" b="0" i="0" dirty="0">
                        <a:solidFill>
                          <a:srgbClr val="587691"/>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endParaRPr lang="en-GB" sz="1000" b="0" i="0" dirty="0">
                        <a:solidFill>
                          <a:srgbClr val="587691"/>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7567413"/>
                  </a:ext>
                </a:extLst>
              </a:tr>
              <a:tr h="205387">
                <a:tc>
                  <a:txBody>
                    <a:bodyPr/>
                    <a:lstStyle/>
                    <a:p>
                      <a:pPr marL="0" algn="l" defTabSz="501616" rtl="0" eaLnBrk="1" latinLnBrk="0" hangingPunct="1">
                        <a:lnSpc>
                          <a:spcPct val="100000"/>
                        </a:lnSpc>
                      </a:pPr>
                      <a:r>
                        <a:rPr lang="en-GB" sz="1100" b="0" i="0" kern="1200" dirty="0">
                          <a:solidFill>
                            <a:srgbClr val="587691"/>
                          </a:solidFill>
                          <a:latin typeface="Helvetica" pitchFamily="2" charset="0"/>
                          <a:ea typeface="+mn-ea"/>
                          <a:cs typeface="+mn-cs"/>
                        </a:rPr>
                        <a:t>1.1x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587691"/>
                          </a:solidFill>
                          <a:latin typeface="Helvetica" pitchFamily="2" charset="0"/>
                          <a:ea typeface="+mn-ea"/>
                          <a:cs typeface="+mn-cs"/>
                        </a:rPr>
                        <a:t>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587691"/>
                          </a:solidFill>
                          <a:latin typeface="Helvetica" pitchFamily="2" charset="0"/>
                          <a:ea typeface="+mn-ea"/>
                          <a:cs typeface="+mn-cs"/>
                        </a:rPr>
                        <a:t>94.0%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391145"/>
                  </a:ext>
                </a:extLst>
              </a:tr>
              <a:tr h="205387">
                <a:tc>
                  <a:txBody>
                    <a:bodyPr/>
                    <a:lstStyle/>
                    <a:p>
                      <a:pPr algn="l">
                        <a:lnSpc>
                          <a:spcPct val="100000"/>
                        </a:lnSpc>
                      </a:pPr>
                      <a:r>
                        <a:rPr lang="en-GB" sz="1000" b="0" i="0" dirty="0">
                          <a:solidFill>
                            <a:srgbClr val="29265B"/>
                          </a:solidFill>
                          <a:latin typeface="Helvetica" pitchFamily="2" charset="0"/>
                        </a:rPr>
                        <a:t>Avg. EV/Revenue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4558440"/>
                  </a:ext>
                </a:extLst>
              </a:tr>
            </a:tbl>
          </a:graphicData>
        </a:graphic>
      </p:graphicFrame>
      <p:sp>
        <p:nvSpPr>
          <p:cNvPr id="13" name="Rectangle 12">
            <a:extLst>
              <a:ext uri="{FF2B5EF4-FFF2-40B4-BE49-F238E27FC236}">
                <a16:creationId xmlns:a16="http://schemas.microsoft.com/office/drawing/2014/main" id="{2B749D93-46C2-594E-BB5F-F35B1AEE0036}"/>
              </a:ext>
            </a:extLst>
          </p:cNvPr>
          <p:cNvSpPr/>
          <p:nvPr/>
        </p:nvSpPr>
        <p:spPr>
          <a:xfrm>
            <a:off x="484888" y="3719971"/>
            <a:ext cx="2567369" cy="307777"/>
          </a:xfrm>
          <a:prstGeom prst="rect">
            <a:avLst/>
          </a:prstGeom>
        </p:spPr>
        <p:txBody>
          <a:bodyPr wrap="none" lIns="0">
            <a:spAutoFit/>
          </a:bodyPr>
          <a:lstStyle/>
          <a:p>
            <a:r>
              <a:rPr lang="en-GB" sz="1400" b="1" dirty="0">
                <a:solidFill>
                  <a:srgbClr val="29265B"/>
                </a:solidFill>
                <a:latin typeface="Arial" panose="020B0604020202020204" pitchFamily="34" charset="0"/>
                <a:cs typeface="Arial" panose="020B0604020202020204" pitchFamily="34" charset="0"/>
              </a:rPr>
              <a:t>Revenue Growth Distribution</a:t>
            </a:r>
          </a:p>
        </p:txBody>
      </p:sp>
      <p:sp>
        <p:nvSpPr>
          <p:cNvPr id="14" name="Rectangle 13">
            <a:extLst>
              <a:ext uri="{FF2B5EF4-FFF2-40B4-BE49-F238E27FC236}">
                <a16:creationId xmlns:a16="http://schemas.microsoft.com/office/drawing/2014/main" id="{F8AB7605-8045-0D40-85B4-04CFA0047348}"/>
              </a:ext>
            </a:extLst>
          </p:cNvPr>
          <p:cNvSpPr/>
          <p:nvPr/>
        </p:nvSpPr>
        <p:spPr>
          <a:xfrm>
            <a:off x="6543344" y="3719971"/>
            <a:ext cx="2480034" cy="307777"/>
          </a:xfrm>
          <a:prstGeom prst="rect">
            <a:avLst/>
          </a:prstGeom>
        </p:spPr>
        <p:txBody>
          <a:bodyPr wrap="none" lIns="36000">
            <a:spAutoFit/>
          </a:bodyPr>
          <a:lstStyle/>
          <a:p>
            <a:r>
              <a:rPr lang="en-GB" sz="1400" b="1" dirty="0">
                <a:solidFill>
                  <a:srgbClr val="29265B"/>
                </a:solidFill>
                <a:latin typeface="Arial" panose="020B0604020202020204" pitchFamily="34" charset="0"/>
                <a:cs typeface="Arial" panose="020B0604020202020204" pitchFamily="34" charset="0"/>
              </a:rPr>
              <a:t>EBITDA Margin Distribution</a:t>
            </a:r>
          </a:p>
        </p:txBody>
      </p:sp>
      <p:sp>
        <p:nvSpPr>
          <p:cNvPr id="15" name="TextBox 14">
            <a:extLst>
              <a:ext uri="{FF2B5EF4-FFF2-40B4-BE49-F238E27FC236}">
                <a16:creationId xmlns:a16="http://schemas.microsoft.com/office/drawing/2014/main" id="{B6EBC132-544E-324F-AEDC-E56E6C6FE9BE}"/>
              </a:ext>
            </a:extLst>
          </p:cNvPr>
          <p:cNvSpPr txBox="1"/>
          <p:nvPr/>
        </p:nvSpPr>
        <p:spPr>
          <a:xfrm rot="16200000">
            <a:off x="-208620" y="4695765"/>
            <a:ext cx="1670684" cy="415498"/>
          </a:xfrm>
          <a:prstGeom prst="rect">
            <a:avLst/>
          </a:prstGeom>
          <a:noFill/>
        </p:spPr>
        <p:txBody>
          <a:bodyPr wrap="square" rtlCol="0" anchor="ctr">
            <a:spAutoFit/>
          </a:bodyPr>
          <a:lstStyle/>
          <a:p>
            <a:pPr algn="ctr"/>
            <a:r>
              <a:rPr lang="en-US" sz="1000" dirty="0">
                <a:solidFill>
                  <a:schemeClr val="accent1"/>
                </a:solidFill>
                <a:latin typeface="Arial" panose="020B0604020202020204" pitchFamily="34" charset="0"/>
                <a:cs typeface="Arial" panose="020B0604020202020204" pitchFamily="34" charset="0"/>
              </a:rPr>
              <a:t>Number of Companies</a:t>
            </a:r>
          </a:p>
          <a:p>
            <a:pPr algn="ctr"/>
            <a:endParaRPr lang="en-GB" sz="1000" dirty="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BA877E5-BFBE-B943-A9C8-1ED33352EF49}"/>
              </a:ext>
            </a:extLst>
          </p:cNvPr>
          <p:cNvSpPr txBox="1"/>
          <p:nvPr/>
        </p:nvSpPr>
        <p:spPr>
          <a:xfrm rot="16200000">
            <a:off x="5915751" y="4694977"/>
            <a:ext cx="1670684" cy="415498"/>
          </a:xfrm>
          <a:prstGeom prst="rect">
            <a:avLst/>
          </a:prstGeom>
          <a:noFill/>
        </p:spPr>
        <p:txBody>
          <a:bodyPr wrap="square" rtlCol="0">
            <a:spAutoFit/>
          </a:bodyPr>
          <a:lstStyle/>
          <a:p>
            <a:pPr algn="ctr"/>
            <a:r>
              <a:rPr lang="en-US" sz="1000" dirty="0">
                <a:solidFill>
                  <a:schemeClr val="accent1"/>
                </a:solidFill>
                <a:latin typeface="Arial" panose="020B0604020202020204" pitchFamily="34" charset="0"/>
                <a:cs typeface="Arial" panose="020B0604020202020204" pitchFamily="34" charset="0"/>
              </a:rPr>
              <a:t>Number of Companies</a:t>
            </a:r>
          </a:p>
          <a:p>
            <a:pPr algn="ctr"/>
            <a:endParaRPr lang="en-GB" sz="1000" dirty="0">
              <a:solidFill>
                <a:schemeClr val="accent1"/>
              </a:solidFill>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4D227EE2-DEEC-4B4A-9865-182053C32880}"/>
              </a:ext>
            </a:extLst>
          </p:cNvPr>
          <p:cNvGraphicFramePr>
            <a:graphicFrameLocks/>
          </p:cNvGraphicFramePr>
          <p:nvPr/>
        </p:nvGraphicFramePr>
        <p:xfrm>
          <a:off x="2841832" y="1267959"/>
          <a:ext cx="4334256" cy="1975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a:extLst>
              <a:ext uri="{FF2B5EF4-FFF2-40B4-BE49-F238E27FC236}">
                <a16:creationId xmlns:a16="http://schemas.microsoft.com/office/drawing/2014/main" id="{8DD40801-0F3F-430F-841B-93D44779A086}"/>
              </a:ext>
            </a:extLst>
          </p:cNvPr>
          <p:cNvGraphicFramePr>
            <a:graphicFrameLocks/>
          </p:cNvGraphicFramePr>
          <p:nvPr>
            <p:extLst>
              <p:ext uri="{D42A27DB-BD31-4B8C-83A1-F6EECF244321}">
                <p14:modId xmlns:p14="http://schemas.microsoft.com/office/powerpoint/2010/main" val="3709639523"/>
              </p:ext>
            </p:extLst>
          </p:nvPr>
        </p:nvGraphicFramePr>
        <p:xfrm>
          <a:off x="6731405" y="3948355"/>
          <a:ext cx="5056632" cy="23957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F526DDDD-B69A-470D-AF68-0797CA096641}"/>
              </a:ext>
            </a:extLst>
          </p:cNvPr>
          <p:cNvGraphicFramePr>
            <a:graphicFrameLocks/>
          </p:cNvGraphicFramePr>
          <p:nvPr>
            <p:extLst>
              <p:ext uri="{D42A27DB-BD31-4B8C-83A1-F6EECF244321}">
                <p14:modId xmlns:p14="http://schemas.microsoft.com/office/powerpoint/2010/main" val="2086835479"/>
              </p:ext>
            </p:extLst>
          </p:nvPr>
        </p:nvGraphicFramePr>
        <p:xfrm>
          <a:off x="689327" y="3842321"/>
          <a:ext cx="4992624" cy="2404872"/>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 Placeholder 3">
            <a:extLst>
              <a:ext uri="{FF2B5EF4-FFF2-40B4-BE49-F238E27FC236}">
                <a16:creationId xmlns:a16="http://schemas.microsoft.com/office/drawing/2014/main" id="{503FDB2D-6938-49DF-B382-23E006FCFA63}"/>
              </a:ext>
            </a:extLst>
          </p:cNvPr>
          <p:cNvSpPr txBox="1">
            <a:spLocks/>
          </p:cNvSpPr>
          <p:nvPr/>
        </p:nvSpPr>
        <p:spPr>
          <a:xfrm>
            <a:off x="8234422" y="6422285"/>
            <a:ext cx="3413125" cy="292100"/>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 Technology Sector M&amp;A Review</a:t>
            </a:r>
            <a:endParaRPr lang="en-US" dirty="0"/>
          </a:p>
        </p:txBody>
      </p:sp>
    </p:spTree>
    <p:extLst>
      <p:ext uri="{BB962C8B-B14F-4D97-AF65-F5344CB8AC3E}">
        <p14:creationId xmlns:p14="http://schemas.microsoft.com/office/powerpoint/2010/main" val="40685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034F1-17F0-D24F-8C32-F194E0DD10A9}"/>
              </a:ext>
            </a:extLst>
          </p:cNvPr>
          <p:cNvSpPr>
            <a:spLocks noGrp="1"/>
          </p:cNvSpPr>
          <p:nvPr>
            <p:ph type="ctrTitle"/>
          </p:nvPr>
        </p:nvSpPr>
        <p:spPr/>
        <p:txBody>
          <a:bodyPr>
            <a:normAutofit fontScale="90000"/>
          </a:bodyPr>
          <a:lstStyle/>
          <a:p>
            <a:r>
              <a:rPr lang="en-US" dirty="0"/>
              <a:t>Q1 2022</a:t>
            </a:r>
          </a:p>
        </p:txBody>
      </p:sp>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GOLDENHILL HRTECH INDEX</a:t>
            </a:r>
          </a:p>
        </p:txBody>
      </p:sp>
      <p:graphicFrame>
        <p:nvGraphicFramePr>
          <p:cNvPr id="10" name="Chart 9">
            <a:extLst>
              <a:ext uri="{FF2B5EF4-FFF2-40B4-BE49-F238E27FC236}">
                <a16:creationId xmlns:a16="http://schemas.microsoft.com/office/drawing/2014/main" id="{1283B757-EE83-4254-984F-39126F8D1D66}"/>
              </a:ext>
            </a:extLst>
          </p:cNvPr>
          <p:cNvGraphicFramePr>
            <a:graphicFrameLocks/>
          </p:cNvGraphicFramePr>
          <p:nvPr/>
        </p:nvGraphicFramePr>
        <p:xfrm>
          <a:off x="324465" y="1147566"/>
          <a:ext cx="11539728"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a:extLst>
              <a:ext uri="{FF2B5EF4-FFF2-40B4-BE49-F238E27FC236}">
                <a16:creationId xmlns:a16="http://schemas.microsoft.com/office/drawing/2014/main" id="{750DB6A4-9704-401D-8103-E86C68302B65}"/>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Tree>
    <p:extLst>
      <p:ext uri="{BB962C8B-B14F-4D97-AF65-F5344CB8AC3E}">
        <p14:creationId xmlns:p14="http://schemas.microsoft.com/office/powerpoint/2010/main" val="1455283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hart 41">
            <a:extLst>
              <a:ext uri="{FF2B5EF4-FFF2-40B4-BE49-F238E27FC236}">
                <a16:creationId xmlns:a16="http://schemas.microsoft.com/office/drawing/2014/main" id="{E573FDCA-C64F-43F0-9263-019D3B90D35A}"/>
              </a:ext>
            </a:extLst>
          </p:cNvPr>
          <p:cNvGraphicFramePr>
            <a:graphicFrameLocks/>
          </p:cNvGraphicFramePr>
          <p:nvPr/>
        </p:nvGraphicFramePr>
        <p:xfrm>
          <a:off x="3974189" y="1271448"/>
          <a:ext cx="7891272" cy="470916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81A42A3-B7DE-4142-B325-E8BACC0FCE00}"/>
              </a:ext>
            </a:extLst>
          </p:cNvPr>
          <p:cNvSpPr/>
          <p:nvPr/>
        </p:nvSpPr>
        <p:spPr>
          <a:xfrm>
            <a:off x="337416" y="1271449"/>
            <a:ext cx="3058877" cy="26973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PERFORMANCE QUADRANTS</a:t>
            </a:r>
          </a:p>
        </p:txBody>
      </p:sp>
      <p:sp>
        <p:nvSpPr>
          <p:cNvPr id="8" name="Rectangle 7">
            <a:extLst>
              <a:ext uri="{FF2B5EF4-FFF2-40B4-BE49-F238E27FC236}">
                <a16:creationId xmlns:a16="http://schemas.microsoft.com/office/drawing/2014/main" id="{CC8FE22B-D58F-4443-ABC0-550D03F2D284}"/>
              </a:ext>
            </a:extLst>
          </p:cNvPr>
          <p:cNvSpPr/>
          <p:nvPr/>
        </p:nvSpPr>
        <p:spPr>
          <a:xfrm>
            <a:off x="484495" y="1712802"/>
            <a:ext cx="2777719" cy="19443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251999" tIns="216000" rIns="108000" bIns="216000" rtlCol="0" anchor="t" anchorCtr="0">
            <a:spAutoFit/>
          </a:bodyPr>
          <a:lstStyle/>
          <a:p>
            <a:r>
              <a:rPr lang="en-US" sz="1400" dirty="0">
                <a:solidFill>
                  <a:schemeClr val="bg1"/>
                </a:solidFill>
                <a:latin typeface="Helvetica" pitchFamily="2" charset="0"/>
              </a:rPr>
              <a:t>The Rule of 40 is a </a:t>
            </a:r>
            <a:r>
              <a:rPr lang="en-US" sz="1400" dirty="0" err="1">
                <a:solidFill>
                  <a:schemeClr val="bg1"/>
                </a:solidFill>
                <a:latin typeface="Helvetica" pitchFamily="2" charset="0"/>
              </a:rPr>
              <a:t>recognised</a:t>
            </a:r>
            <a:r>
              <a:rPr lang="en-US" sz="1400" dirty="0">
                <a:solidFill>
                  <a:schemeClr val="bg1"/>
                </a:solidFill>
                <a:latin typeface="Helvetica" pitchFamily="2" charset="0"/>
              </a:rPr>
              <a:t> measure of health for SaaS companies, which states that Revenue Growth % and EBITDA Margin (profitability) should ideally add up to </a:t>
            </a:r>
            <a:br>
              <a:rPr lang="en-US" sz="1400" dirty="0">
                <a:solidFill>
                  <a:schemeClr val="bg1"/>
                </a:solidFill>
                <a:latin typeface="Helvetica" pitchFamily="2" charset="0"/>
              </a:rPr>
            </a:br>
            <a:r>
              <a:rPr lang="en-US" sz="1400" dirty="0">
                <a:solidFill>
                  <a:schemeClr val="bg1"/>
                </a:solidFill>
                <a:latin typeface="Helvetica" pitchFamily="2" charset="0"/>
              </a:rPr>
              <a:t>roughly 40%.</a:t>
            </a:r>
          </a:p>
        </p:txBody>
      </p:sp>
      <p:pic>
        <p:nvPicPr>
          <p:cNvPr id="11" name="Picture 10" descr="Icon&#10;&#10;Description automatically generated">
            <a:extLst>
              <a:ext uri="{FF2B5EF4-FFF2-40B4-BE49-F238E27FC236}">
                <a16:creationId xmlns:a16="http://schemas.microsoft.com/office/drawing/2014/main" id="{B09BFE30-5FBC-42A2-A832-DA9AEEC76F6C}"/>
              </a:ext>
            </a:extLst>
          </p:cNvPr>
          <p:cNvPicPr>
            <a:picLocks noChangeAspect="1"/>
          </p:cNvPicPr>
          <p:nvPr/>
        </p:nvPicPr>
        <p:blipFill>
          <a:blip r:embed="rId3"/>
          <a:stretch>
            <a:fillRect/>
          </a:stretch>
        </p:blipFill>
        <p:spPr>
          <a:xfrm>
            <a:off x="3004935" y="3448828"/>
            <a:ext cx="257280" cy="278720"/>
          </a:xfrm>
          <a:prstGeom prst="rect">
            <a:avLst/>
          </a:prstGeom>
        </p:spPr>
      </p:pic>
      <p:pic>
        <p:nvPicPr>
          <p:cNvPr id="12" name="Picture 11" descr="Icon&#10;&#10;Description automatically generated">
            <a:extLst>
              <a:ext uri="{FF2B5EF4-FFF2-40B4-BE49-F238E27FC236}">
                <a16:creationId xmlns:a16="http://schemas.microsoft.com/office/drawing/2014/main" id="{B342B2D7-DEDC-4B40-9CC2-050413FC87A7}"/>
              </a:ext>
            </a:extLst>
          </p:cNvPr>
          <p:cNvPicPr>
            <a:picLocks noChangeAspect="1"/>
          </p:cNvPicPr>
          <p:nvPr/>
        </p:nvPicPr>
        <p:blipFill>
          <a:blip r:embed="rId4"/>
          <a:stretch>
            <a:fillRect/>
          </a:stretch>
        </p:blipFill>
        <p:spPr>
          <a:xfrm>
            <a:off x="484496" y="1434082"/>
            <a:ext cx="257280" cy="278720"/>
          </a:xfrm>
          <a:prstGeom prst="rect">
            <a:avLst/>
          </a:prstGeom>
        </p:spPr>
      </p:pic>
      <p:sp>
        <p:nvSpPr>
          <p:cNvPr id="14" name="TextBox 1">
            <a:extLst>
              <a:ext uri="{FF2B5EF4-FFF2-40B4-BE49-F238E27FC236}">
                <a16:creationId xmlns:a16="http://schemas.microsoft.com/office/drawing/2014/main" id="{14B0BE1E-D780-4F20-9D10-C3C8F7BF237D}"/>
              </a:ext>
            </a:extLst>
          </p:cNvPr>
          <p:cNvSpPr txBox="1"/>
          <p:nvPr/>
        </p:nvSpPr>
        <p:spPr>
          <a:xfrm>
            <a:off x="6875937" y="1653164"/>
            <a:ext cx="1740449" cy="171147"/>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tx2"/>
                </a:solidFill>
                <a:latin typeface="Helvetica" pitchFamily="2" charset="0"/>
                <a:cs typeface="Arial" pitchFamily="34" charset="0"/>
              </a:rPr>
              <a:t>HIGHER MARGINS </a:t>
            </a:r>
          </a:p>
        </p:txBody>
      </p:sp>
      <p:sp>
        <p:nvSpPr>
          <p:cNvPr id="15" name="TextBox 1">
            <a:extLst>
              <a:ext uri="{FF2B5EF4-FFF2-40B4-BE49-F238E27FC236}">
                <a16:creationId xmlns:a16="http://schemas.microsoft.com/office/drawing/2014/main" id="{6B1FF60E-B76B-489B-AF9B-A8104B2849EA}"/>
              </a:ext>
            </a:extLst>
          </p:cNvPr>
          <p:cNvSpPr txBox="1"/>
          <p:nvPr/>
        </p:nvSpPr>
        <p:spPr>
          <a:xfrm>
            <a:off x="10985835" y="1738738"/>
            <a:ext cx="889151" cy="392228"/>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tx2"/>
                </a:solidFill>
                <a:latin typeface="Helvetica" pitchFamily="2" charset="0"/>
                <a:cs typeface="Arial" pitchFamily="34" charset="0"/>
              </a:rPr>
              <a:t>HIGHER</a:t>
            </a:r>
          </a:p>
          <a:p>
            <a:pPr algn="ctr"/>
            <a:r>
              <a:rPr lang="en-US" sz="1200" b="1" dirty="0">
                <a:solidFill>
                  <a:schemeClr val="tx2"/>
                </a:solidFill>
                <a:latin typeface="Helvetica" pitchFamily="2" charset="0"/>
                <a:cs typeface="Arial" pitchFamily="34" charset="0"/>
              </a:rPr>
              <a:t>GROWTH </a:t>
            </a:r>
          </a:p>
        </p:txBody>
      </p:sp>
      <p:cxnSp>
        <p:nvCxnSpPr>
          <p:cNvPr id="16" name="Straight Arrow Connector 15">
            <a:extLst>
              <a:ext uri="{FF2B5EF4-FFF2-40B4-BE49-F238E27FC236}">
                <a16:creationId xmlns:a16="http://schemas.microsoft.com/office/drawing/2014/main" id="{A88C8FBE-6CE5-4911-8B50-A93D3F0F3D6E}"/>
              </a:ext>
            </a:extLst>
          </p:cNvPr>
          <p:cNvCxnSpPr/>
          <p:nvPr/>
        </p:nvCxnSpPr>
        <p:spPr>
          <a:xfrm>
            <a:off x="6378962" y="1897252"/>
            <a:ext cx="3201626" cy="0"/>
          </a:xfrm>
          <a:prstGeom prst="straightConnector1">
            <a:avLst/>
          </a:prstGeom>
          <a:ln w="12700">
            <a:solidFill>
              <a:schemeClr val="bg1">
                <a:lumMod val="6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56C52D-807C-42C2-A590-9DEFC664A341}"/>
              </a:ext>
            </a:extLst>
          </p:cNvPr>
          <p:cNvCxnSpPr>
            <a:cxnSpLocks/>
          </p:cNvCxnSpPr>
          <p:nvPr/>
        </p:nvCxnSpPr>
        <p:spPr>
          <a:xfrm rot="16200000">
            <a:off x="10105590" y="3481698"/>
            <a:ext cx="2649640" cy="0"/>
          </a:xfrm>
          <a:prstGeom prst="straightConnector1">
            <a:avLst/>
          </a:prstGeom>
          <a:ln w="12700">
            <a:solidFill>
              <a:schemeClr val="bg1">
                <a:lumMod val="6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DD4A01-AA13-410C-B1B0-3517B93000B7}"/>
              </a:ext>
            </a:extLst>
          </p:cNvPr>
          <p:cNvCxnSpPr>
            <a:cxnSpLocks/>
          </p:cNvCxnSpPr>
          <p:nvPr/>
        </p:nvCxnSpPr>
        <p:spPr>
          <a:xfrm>
            <a:off x="4380921" y="2917517"/>
            <a:ext cx="5714177" cy="2489370"/>
          </a:xfrm>
          <a:prstGeom prst="line">
            <a:avLst/>
          </a:prstGeom>
          <a:ln w="12700">
            <a:solidFill>
              <a:srgbClr val="595959"/>
            </a:solidFill>
            <a:prstDash val="dash"/>
          </a:ln>
        </p:spPr>
        <p:style>
          <a:lnRef idx="2">
            <a:schemeClr val="accent1"/>
          </a:lnRef>
          <a:fillRef idx="0">
            <a:schemeClr val="accent1"/>
          </a:fillRef>
          <a:effectRef idx="1">
            <a:schemeClr val="accent1"/>
          </a:effectRef>
          <a:fontRef idx="minor">
            <a:schemeClr val="tx1"/>
          </a:fontRef>
        </p:style>
      </p:cxnSp>
      <p:pic>
        <p:nvPicPr>
          <p:cNvPr id="24" name="Picture 6" descr="Insperity Centralizes Their Collective Knowledge Using Bloomfire">
            <a:extLst>
              <a:ext uri="{FF2B5EF4-FFF2-40B4-BE49-F238E27FC236}">
                <a16:creationId xmlns:a16="http://schemas.microsoft.com/office/drawing/2014/main" id="{BAD9945C-E2F4-47C3-8209-91B84BF6D613}"/>
              </a:ext>
            </a:extLst>
          </p:cNvPr>
          <p:cNvPicPr>
            <a:picLocks noChangeAspect="1" noChangeArrowheads="1"/>
          </p:cNvPicPr>
          <p:nvPr/>
        </p:nvPicPr>
        <p:blipFill>
          <a:blip r:embed="rId5">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245254" y="4115223"/>
            <a:ext cx="836099" cy="160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ADP (company) - Wikipedia">
            <a:extLst>
              <a:ext uri="{FF2B5EF4-FFF2-40B4-BE49-F238E27FC236}">
                <a16:creationId xmlns:a16="http://schemas.microsoft.com/office/drawing/2014/main" id="{A15909E5-800F-4139-8204-E7F365AC790A}"/>
              </a:ext>
            </a:extLst>
          </p:cNvPr>
          <p:cNvPicPr>
            <a:picLocks noChangeAspect="1" noChangeArrowheads="1"/>
          </p:cNvPicPr>
          <p:nvPr/>
        </p:nvPicPr>
        <p:blipFill>
          <a:blip r:embed="rId6">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195251" y="4585489"/>
            <a:ext cx="482890" cy="2024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Paychex: Payroll &amp; HR Solutions">
            <a:extLst>
              <a:ext uri="{FF2B5EF4-FFF2-40B4-BE49-F238E27FC236}">
                <a16:creationId xmlns:a16="http://schemas.microsoft.com/office/drawing/2014/main" id="{A96A2F4F-0E30-466B-B54A-38368C8E4322}"/>
              </a:ext>
            </a:extLst>
          </p:cNvPr>
          <p:cNvPicPr>
            <a:picLocks noChangeAspect="1" noChangeArrowheads="1"/>
          </p:cNvPicPr>
          <p:nvPr/>
        </p:nvPicPr>
        <p:blipFill>
          <a:blip r:embed="rId7">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404161" y="4389763"/>
            <a:ext cx="740126" cy="1279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ReadyTech announces partnership with Flare HR — HR3">
            <a:extLst>
              <a:ext uri="{FF2B5EF4-FFF2-40B4-BE49-F238E27FC236}">
                <a16:creationId xmlns:a16="http://schemas.microsoft.com/office/drawing/2014/main" id="{982A4C09-8185-4985-B8ED-C5187914911C}"/>
              </a:ext>
            </a:extLst>
          </p:cNvPr>
          <p:cNvPicPr>
            <a:picLocks noChangeAspect="1" noChangeArrowheads="1"/>
          </p:cNvPicPr>
          <p:nvPr/>
        </p:nvPicPr>
        <p:blipFill>
          <a:blip r:embed="rId8">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448345" y="2122991"/>
            <a:ext cx="674892" cy="4656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In-demand talent on demand.™ Upwork is how.™">
            <a:extLst>
              <a:ext uri="{FF2B5EF4-FFF2-40B4-BE49-F238E27FC236}">
                <a16:creationId xmlns:a16="http://schemas.microsoft.com/office/drawing/2014/main" id="{CA150194-DBBB-49B0-BD60-5840A8B227C3}"/>
              </a:ext>
            </a:extLst>
          </p:cNvPr>
          <p:cNvPicPr>
            <a:picLocks noChangeAspect="1" noChangeArrowheads="1"/>
          </p:cNvPicPr>
          <p:nvPr/>
        </p:nvPicPr>
        <p:blipFill>
          <a:blip r:embed="rId9">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636968" y="3541234"/>
            <a:ext cx="753808" cy="2054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Atoss Software | Crunchbase">
            <a:extLst>
              <a:ext uri="{FF2B5EF4-FFF2-40B4-BE49-F238E27FC236}">
                <a16:creationId xmlns:a16="http://schemas.microsoft.com/office/drawing/2014/main" id="{6DF8AB64-3338-4D82-9E77-B6A7B646E540}"/>
              </a:ext>
            </a:extLst>
          </p:cNvPr>
          <p:cNvPicPr>
            <a:picLocks noChangeAspect="1" noChangeArrowheads="1"/>
          </p:cNvPicPr>
          <p:nvPr/>
        </p:nvPicPr>
        <p:blipFill rotWithShape="1">
          <a:blip r:embed="rId10">
            <a:clrChange>
              <a:clrFrom>
                <a:srgbClr val="FFFFFF"/>
              </a:clrFrom>
              <a:clrTo>
                <a:srgbClr val="FFFFFF">
                  <a:alpha val="0"/>
                </a:srgbClr>
              </a:clrTo>
            </a:clrChange>
            <a:grayscl/>
            <a:extLst>
              <a:ext uri="{28A0092B-C50C-407E-A947-70E740481C1C}">
                <a14:useLocalDpi xmlns:a14="http://schemas.microsoft.com/office/drawing/2010/main" val="0"/>
              </a:ext>
            </a:extLst>
          </a:blip>
          <a:srcRect t="36253" b="36788"/>
          <a:stretch/>
        </p:blipFill>
        <p:spPr bwMode="auto">
          <a:xfrm>
            <a:off x="8998817" y="4569659"/>
            <a:ext cx="862841" cy="2151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Workday and PwC - US Alliance partners: PwC">
            <a:extLst>
              <a:ext uri="{FF2B5EF4-FFF2-40B4-BE49-F238E27FC236}">
                <a16:creationId xmlns:a16="http://schemas.microsoft.com/office/drawing/2014/main" id="{220AC00C-7F85-4F22-B9F8-F69A696EC309}"/>
              </a:ext>
            </a:extLst>
          </p:cNvPr>
          <p:cNvPicPr>
            <a:picLocks noChangeAspect="1" noChangeArrowheads="1"/>
          </p:cNvPicPr>
          <p:nvPr/>
        </p:nvPicPr>
        <p:blipFill rotWithShape="1">
          <a:blip r:embed="rId11">
            <a:clrChange>
              <a:clrFrom>
                <a:srgbClr val="FFFFFF"/>
              </a:clrFrom>
              <a:clrTo>
                <a:srgbClr val="FFFFFF">
                  <a:alpha val="0"/>
                </a:srgbClr>
              </a:clrTo>
            </a:clrChange>
            <a:grayscl/>
            <a:extLst>
              <a:ext uri="{28A0092B-C50C-407E-A947-70E740481C1C}">
                <a14:useLocalDpi xmlns:a14="http://schemas.microsoft.com/office/drawing/2010/main" val="0"/>
              </a:ext>
            </a:extLst>
          </a:blip>
          <a:srcRect l="6356" t="14834" r="8755" b="22365"/>
          <a:stretch/>
        </p:blipFill>
        <p:spPr bwMode="auto">
          <a:xfrm>
            <a:off x="7626368" y="3499597"/>
            <a:ext cx="782102" cy="2996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Paycom logo and branding style guide | Paycom">
            <a:extLst>
              <a:ext uri="{FF2B5EF4-FFF2-40B4-BE49-F238E27FC236}">
                <a16:creationId xmlns:a16="http://schemas.microsoft.com/office/drawing/2014/main" id="{5D1613CC-9067-4DAA-A0A9-DE89CE564B2B}"/>
              </a:ext>
            </a:extLst>
          </p:cNvPr>
          <p:cNvPicPr>
            <a:picLocks noChangeAspect="1" noChangeArrowheads="1"/>
          </p:cNvPicPr>
          <p:nvPr/>
        </p:nvPicPr>
        <p:blipFill>
          <a:blip r:embed="rId1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785791" y="3380695"/>
            <a:ext cx="848950" cy="2181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Paylocity">
            <a:extLst>
              <a:ext uri="{FF2B5EF4-FFF2-40B4-BE49-F238E27FC236}">
                <a16:creationId xmlns:a16="http://schemas.microsoft.com/office/drawing/2014/main" id="{E8750E84-9881-4626-8325-6665D37DE3BB}"/>
              </a:ext>
            </a:extLst>
          </p:cNvPr>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064758" y="3088365"/>
            <a:ext cx="870451" cy="1865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8" descr="Investor zone | GBG">
            <a:extLst>
              <a:ext uri="{FF2B5EF4-FFF2-40B4-BE49-F238E27FC236}">
                <a16:creationId xmlns:a16="http://schemas.microsoft.com/office/drawing/2014/main" id="{4D5C8856-E19A-49FE-8FE2-B1C938B30A28}"/>
              </a:ext>
            </a:extLst>
          </p:cNvPr>
          <p:cNvPicPr>
            <a:picLocks noChangeAspect="1" noChangeArrowheads="1"/>
          </p:cNvPicPr>
          <p:nvPr/>
        </p:nvPicPr>
        <p:blipFill>
          <a:blip r:embed="rId14">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084453" y="4188423"/>
            <a:ext cx="525892" cy="168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EEK | Bullhorn Marketplace">
            <a:extLst>
              <a:ext uri="{FF2B5EF4-FFF2-40B4-BE49-F238E27FC236}">
                <a16:creationId xmlns:a16="http://schemas.microsoft.com/office/drawing/2014/main" id="{E4659C8C-F977-4233-B997-03443855DD39}"/>
              </a:ext>
            </a:extLst>
          </p:cNvPr>
          <p:cNvPicPr>
            <a:picLocks noChangeAspect="1" noChangeArrowheads="1"/>
          </p:cNvPicPr>
          <p:nvPr/>
        </p:nvPicPr>
        <p:blipFill>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718435" y="2598256"/>
            <a:ext cx="626469" cy="225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ealthEquity">
            <a:extLst>
              <a:ext uri="{FF2B5EF4-FFF2-40B4-BE49-F238E27FC236}">
                <a16:creationId xmlns:a16="http://schemas.microsoft.com/office/drawing/2014/main" id="{777A4BC2-9306-4FD8-BE75-0B81881A0248}"/>
              </a:ext>
            </a:extLst>
          </p:cNvPr>
          <p:cNvPicPr>
            <a:picLocks noChangeAspect="1" noChangeArrowheads="1"/>
          </p:cNvPicPr>
          <p:nvPr/>
        </p:nvPicPr>
        <p:blipFill>
          <a:blip r:embed="rId16">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935209" y="4210430"/>
            <a:ext cx="937421" cy="2554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enefitfocus BenefitsPlace Review | PCMag">
            <a:extLst>
              <a:ext uri="{FF2B5EF4-FFF2-40B4-BE49-F238E27FC236}">
                <a16:creationId xmlns:a16="http://schemas.microsoft.com/office/drawing/2014/main" id="{725665C0-E967-4325-B8D8-822717C94867}"/>
              </a:ext>
            </a:extLst>
          </p:cNvPr>
          <p:cNvPicPr>
            <a:picLocks noChangeAspect="1" noChangeArrowheads="1"/>
          </p:cNvPicPr>
          <p:nvPr/>
        </p:nvPicPr>
        <p:blipFill rotWithShape="1">
          <a:blip r:embed="rId17">
            <a:grayscl/>
            <a:extLst>
              <a:ext uri="{28A0092B-C50C-407E-A947-70E740481C1C}">
                <a14:useLocalDpi xmlns:a14="http://schemas.microsoft.com/office/drawing/2010/main" val="0"/>
              </a:ext>
            </a:extLst>
          </a:blip>
          <a:srcRect l="6522" t="39286" r="6522" b="39286"/>
          <a:stretch/>
        </p:blipFill>
        <p:spPr bwMode="auto">
          <a:xfrm>
            <a:off x="6829849" y="4797395"/>
            <a:ext cx="1105837" cy="1531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6508E229-57B1-43CD-A1C1-77F75F46E97D}"/>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881139" y="3059815"/>
            <a:ext cx="604387" cy="604387"/>
          </a:xfrm>
          <a:prstGeom prst="rect">
            <a:avLst/>
          </a:prstGeom>
        </p:spPr>
      </p:pic>
      <p:pic>
        <p:nvPicPr>
          <p:cNvPr id="1026" name="Picture 2" descr="DHI Group, Inc. - Home">
            <a:extLst>
              <a:ext uri="{FF2B5EF4-FFF2-40B4-BE49-F238E27FC236}">
                <a16:creationId xmlns:a16="http://schemas.microsoft.com/office/drawing/2014/main" id="{2D075F93-D812-4875-B55C-202D8ED5F4E9}"/>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7344219" y="3860728"/>
            <a:ext cx="535946" cy="2661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llistone Group Announces 2014 Results - Ikiru People">
            <a:extLst>
              <a:ext uri="{FF2B5EF4-FFF2-40B4-BE49-F238E27FC236}">
                <a16:creationId xmlns:a16="http://schemas.microsoft.com/office/drawing/2014/main" id="{D88A0290-3CFA-49CC-8F44-D9BBDE86393D}"/>
              </a:ext>
            </a:extLst>
          </p:cNvPr>
          <p:cNvPicPr>
            <a:picLocks noChangeAspect="1" noChangeArrowheads="1"/>
          </p:cNvPicPr>
          <p:nvPr/>
        </p:nvPicPr>
        <p:blipFill rotWithShape="1">
          <a:blip r:embed="rId20">
            <a:grayscl/>
            <a:extLst>
              <a:ext uri="{28A0092B-C50C-407E-A947-70E740481C1C}">
                <a14:useLocalDpi xmlns:a14="http://schemas.microsoft.com/office/drawing/2010/main" val="0"/>
              </a:ext>
            </a:extLst>
          </a:blip>
          <a:srcRect l="15757" t="23203" r="8789" b="23203"/>
          <a:stretch/>
        </p:blipFill>
        <p:spPr bwMode="auto">
          <a:xfrm>
            <a:off x="6248400" y="5124184"/>
            <a:ext cx="723899" cy="238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eridian Hcm Holding Inc. 2020 Current Report 8-K">
            <a:extLst>
              <a:ext uri="{FF2B5EF4-FFF2-40B4-BE49-F238E27FC236}">
                <a16:creationId xmlns:a16="http://schemas.microsoft.com/office/drawing/2014/main" id="{22B09902-5A03-4CED-BCAA-31883CA88B95}"/>
              </a:ext>
            </a:extLst>
          </p:cNvPr>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6360431" y="4121719"/>
            <a:ext cx="829553" cy="119512"/>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3E8E4EF9-F8D3-4E61-A173-B1F52EC26B47}"/>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
        <p:nvSpPr>
          <p:cNvPr id="39" name="Text Placeholder 3">
            <a:extLst>
              <a:ext uri="{FF2B5EF4-FFF2-40B4-BE49-F238E27FC236}">
                <a16:creationId xmlns:a16="http://schemas.microsoft.com/office/drawing/2014/main" id="{D0EF3051-2879-4B33-828C-D8E338C79613}"/>
              </a:ext>
            </a:extLst>
          </p:cNvPr>
          <p:cNvSpPr>
            <a:spLocks noGrp="1"/>
          </p:cNvSpPr>
          <p:nvPr>
            <p:ph type="body" sz="quarter" idx="11"/>
          </p:nvPr>
        </p:nvSpPr>
        <p:spPr>
          <a:xfrm>
            <a:off x="8234422" y="6411320"/>
            <a:ext cx="3413125" cy="292100"/>
          </a:xfrm>
        </p:spPr>
        <p:txBody>
          <a:bodyPr>
            <a:noAutofit/>
          </a:bodyPr>
          <a:lstStyle/>
          <a:p>
            <a:r>
              <a:rPr lang="en-US" dirty="0"/>
              <a:t>HR Technology Sector M&amp;A Review</a:t>
            </a:r>
          </a:p>
        </p:txBody>
      </p:sp>
    </p:spTree>
    <p:extLst>
      <p:ext uri="{BB962C8B-B14F-4D97-AF65-F5344CB8AC3E}">
        <p14:creationId xmlns:p14="http://schemas.microsoft.com/office/powerpoint/2010/main" val="2226533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talking&#10;&#10;Description automatically generated with low confidence">
            <a:extLst>
              <a:ext uri="{FF2B5EF4-FFF2-40B4-BE49-F238E27FC236}">
                <a16:creationId xmlns:a16="http://schemas.microsoft.com/office/drawing/2014/main" id="{91F5150A-C1D0-45C9-85D3-400125468C06}"/>
              </a:ext>
            </a:extLst>
          </p:cNvPr>
          <p:cNvPicPr>
            <a:picLocks noChangeAspect="1"/>
          </p:cNvPicPr>
          <p:nvPr/>
        </p:nvPicPr>
        <p:blipFill rotWithShape="1">
          <a:blip r:embed="rId3"/>
          <a:srcRect r="13615"/>
          <a:stretch/>
        </p:blipFill>
        <p:spPr>
          <a:xfrm>
            <a:off x="6097199" y="1518396"/>
            <a:ext cx="6094797" cy="4701600"/>
          </a:xfrm>
          <a:prstGeom prst="rect">
            <a:avLst/>
          </a:prstGeom>
        </p:spPr>
      </p:pic>
      <p:sp>
        <p:nvSpPr>
          <p:cNvPr id="17" name="Rectangle 16">
            <a:extLst>
              <a:ext uri="{FF2B5EF4-FFF2-40B4-BE49-F238E27FC236}">
                <a16:creationId xmlns:a16="http://schemas.microsoft.com/office/drawing/2014/main" id="{A7479164-2165-664F-9A40-46D89FBB9B89}"/>
              </a:ext>
            </a:extLst>
          </p:cNvPr>
          <p:cNvSpPr/>
          <p:nvPr/>
        </p:nvSpPr>
        <p:spPr>
          <a:xfrm>
            <a:off x="6097199" y="4859526"/>
            <a:ext cx="6096000" cy="1360470"/>
          </a:xfrm>
          <a:prstGeom prst="rect">
            <a:avLst/>
          </a:prstGeom>
          <a:solidFill>
            <a:srgbClr val="5F3058">
              <a:alpha val="681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F02D54-3458-104F-B2BB-EDBD574BE157}"/>
              </a:ext>
            </a:extLst>
          </p:cNvPr>
          <p:cNvSpPr>
            <a:spLocks noGrp="1"/>
          </p:cNvSpPr>
          <p:nvPr>
            <p:ph type="body" sz="quarter" idx="10"/>
          </p:nvPr>
        </p:nvSpPr>
        <p:spPr/>
        <p:txBody>
          <a:bodyPr/>
          <a:lstStyle/>
          <a:p>
            <a:r>
              <a:rPr lang="en-US" dirty="0"/>
              <a:t>HRTECH SECTOR</a:t>
            </a:r>
          </a:p>
        </p:txBody>
      </p:sp>
      <p:sp>
        <p:nvSpPr>
          <p:cNvPr id="5" name="Text Placeholder 4">
            <a:extLst>
              <a:ext uri="{FF2B5EF4-FFF2-40B4-BE49-F238E27FC236}">
                <a16:creationId xmlns:a16="http://schemas.microsoft.com/office/drawing/2014/main" id="{FCDA3AA9-E6E7-5346-AC09-02CCB99F2F4C}"/>
              </a:ext>
            </a:extLst>
          </p:cNvPr>
          <p:cNvSpPr txBox="1">
            <a:spLocks/>
          </p:cNvSpPr>
          <p:nvPr/>
        </p:nvSpPr>
        <p:spPr>
          <a:xfrm>
            <a:off x="333387" y="1458930"/>
            <a:ext cx="5049103" cy="44382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Introduction</a:t>
            </a:r>
          </a:p>
          <a:p>
            <a:pPr marL="0" indent="0">
              <a:lnSpc>
                <a:spcPct val="150000"/>
              </a:lnSpc>
              <a:buNone/>
            </a:pPr>
            <a:r>
              <a:rPr lang="en-GB" sz="1000" dirty="0">
                <a:solidFill>
                  <a:srgbClr val="29265B"/>
                </a:solidFill>
                <a:highlight>
                  <a:srgbClr val="FFFFFF"/>
                </a:highlight>
                <a:latin typeface="Arial" panose="020B0604020202020204" pitchFamily="34" charset="0"/>
                <a:cs typeface="Arial" panose="020B0604020202020204" pitchFamily="34" charset="0"/>
              </a:rPr>
              <a:t>With the first quarter of 2022 closing, the new world of work has never been more apparent. After years of organisations reacting to the effects of the pandemic, the normalcy that was originally expected to return, has not, but instead has given way to an adaptive, hybrid, and technologically advanced era for businesses and how they operate. </a:t>
            </a:r>
          </a:p>
          <a:p>
            <a:pPr marL="0" indent="0">
              <a:lnSpc>
                <a:spcPct val="150000"/>
              </a:lnSpc>
              <a:buNone/>
            </a:pPr>
            <a:r>
              <a:rPr lang="en-GB" sz="1000" dirty="0">
                <a:solidFill>
                  <a:srgbClr val="29265B"/>
                </a:solidFill>
                <a:highlight>
                  <a:srgbClr val="FFFFFF"/>
                </a:highlight>
                <a:latin typeface="Arial" panose="020B0604020202020204" pitchFamily="34" charset="0"/>
                <a:cs typeface="Arial" panose="020B0604020202020204" pitchFamily="34" charset="0"/>
              </a:rPr>
              <a:t>Additionally, as unemployment rates reach record lows and job vacancies hit record highs - 1.318 million in the UK – many employers are facing the struggles associated with the labour shortage and are implementing technological capabilities to tackle this issue and improve employee retention.</a:t>
            </a:r>
          </a:p>
          <a:p>
            <a:pPr marL="0" indent="0">
              <a:lnSpc>
                <a:spcPct val="150000"/>
              </a:lnSpc>
              <a:buNone/>
            </a:pPr>
            <a:r>
              <a:rPr lang="en-GB" sz="1000" dirty="0">
                <a:solidFill>
                  <a:srgbClr val="29265B"/>
                </a:solidFill>
                <a:highlight>
                  <a:srgbClr val="FFFFFF"/>
                </a:highlight>
                <a:latin typeface="Arial" panose="020B0604020202020204" pitchFamily="34" charset="0"/>
                <a:cs typeface="Arial" panose="020B0604020202020204" pitchFamily="34" charset="0"/>
              </a:rPr>
              <a:t>As a result, organisations have shifted their focus to DEI&amp;B, allowing employees to feel acknowledged for their contributions, in turn leading to improved engagement and retention. Secondly, with hybrid working here to stay, HR leaders need to ensure technology is implemented to maximise productivity and this way of working. Hyper-automation is becoming increasingly important, with multiple benefits being derived from its implementation. Moreover, data literacy is now more crucial than ever, to ensure HR leaders can translate and communicate the growing amount of data available. </a:t>
            </a:r>
            <a:endParaRPr lang="en-GB" sz="1000" dirty="0">
              <a:solidFill>
                <a:srgbClr val="29265B"/>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EAA43AB-18C2-A640-9C31-D3EDF86275AD}"/>
              </a:ext>
            </a:extLst>
          </p:cNvPr>
          <p:cNvSpPr/>
          <p:nvPr/>
        </p:nvSpPr>
        <p:spPr>
          <a:xfrm>
            <a:off x="6298776" y="5306265"/>
            <a:ext cx="5691641" cy="584775"/>
          </a:xfrm>
          <a:prstGeom prst="rect">
            <a:avLst/>
          </a:prstGeom>
        </p:spPr>
        <p:txBody>
          <a:bodyPr wrap="square">
            <a:spAutoFit/>
          </a:bodyPr>
          <a:lstStyle/>
          <a:p>
            <a:pPr algn="ctr">
              <a:spcAft>
                <a:spcPts val="600"/>
              </a:spcAft>
            </a:pPr>
            <a:r>
              <a:rPr lang="en-GB" sz="1600" dirty="0">
                <a:solidFill>
                  <a:schemeClr val="bg1"/>
                </a:solidFill>
                <a:latin typeface="Arial" panose="020B0604020202020204" pitchFamily="34" charset="0"/>
                <a:cs typeface="Arial" panose="020B0604020202020204" pitchFamily="34" charset="0"/>
              </a:rPr>
              <a:t>The new world of work holds vast potential for employers to reshape the entire employee experience. </a:t>
            </a:r>
            <a:endParaRPr lang="en-GB" sz="1600" dirty="0">
              <a:solidFill>
                <a:schemeClr val="bg1"/>
              </a:solidFill>
              <a:highlight>
                <a:srgbClr val="FFFF00"/>
              </a:highlight>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03A8F398-0618-8C47-9466-8619D4D4C9AD}"/>
              </a:ext>
            </a:extLst>
          </p:cNvPr>
          <p:cNvPicPr>
            <a:picLocks noChangeAspect="1"/>
          </p:cNvPicPr>
          <p:nvPr/>
        </p:nvPicPr>
        <p:blipFill>
          <a:blip r:embed="rId4"/>
          <a:stretch>
            <a:fillRect/>
          </a:stretch>
        </p:blipFill>
        <p:spPr>
          <a:xfrm>
            <a:off x="11777063" y="5682584"/>
            <a:ext cx="257280" cy="278720"/>
          </a:xfrm>
          <a:prstGeom prst="rect">
            <a:avLst/>
          </a:prstGeom>
        </p:spPr>
      </p:pic>
      <p:pic>
        <p:nvPicPr>
          <p:cNvPr id="18" name="Picture 17" descr="Icon&#10;&#10;Description automatically generated">
            <a:extLst>
              <a:ext uri="{FF2B5EF4-FFF2-40B4-BE49-F238E27FC236}">
                <a16:creationId xmlns:a16="http://schemas.microsoft.com/office/drawing/2014/main" id="{E1DD55FA-08F4-CA40-A96D-7272988E22A3}"/>
              </a:ext>
            </a:extLst>
          </p:cNvPr>
          <p:cNvPicPr>
            <a:picLocks noChangeAspect="1"/>
          </p:cNvPicPr>
          <p:nvPr/>
        </p:nvPicPr>
        <p:blipFill>
          <a:blip r:embed="rId5"/>
          <a:stretch>
            <a:fillRect/>
          </a:stretch>
        </p:blipFill>
        <p:spPr>
          <a:xfrm>
            <a:off x="6243076" y="5000853"/>
            <a:ext cx="257280" cy="278720"/>
          </a:xfrm>
          <a:prstGeom prst="rect">
            <a:avLst/>
          </a:prstGeom>
        </p:spPr>
      </p:pic>
      <p:sp>
        <p:nvSpPr>
          <p:cNvPr id="13" name="Text Placeholder 3">
            <a:extLst>
              <a:ext uri="{FF2B5EF4-FFF2-40B4-BE49-F238E27FC236}">
                <a16:creationId xmlns:a16="http://schemas.microsoft.com/office/drawing/2014/main" id="{438B7EEB-A438-4FDC-92FA-30F8D4834CC9}"/>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5" name="Title 1">
            <a:extLst>
              <a:ext uri="{FF2B5EF4-FFF2-40B4-BE49-F238E27FC236}">
                <a16:creationId xmlns:a16="http://schemas.microsoft.com/office/drawing/2014/main" id="{FC5C94AB-C9A2-45D1-BDDD-3B2428CE561F}"/>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Tree>
    <p:extLst>
      <p:ext uri="{BB962C8B-B14F-4D97-AF65-F5344CB8AC3E}">
        <p14:creationId xmlns:p14="http://schemas.microsoft.com/office/powerpoint/2010/main" val="332086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a:extLst>
              <a:ext uri="{FF2B5EF4-FFF2-40B4-BE49-F238E27FC236}">
                <a16:creationId xmlns:a16="http://schemas.microsoft.com/office/drawing/2014/main" id="{664DE656-3071-46D7-82F5-12388F5503A4}"/>
              </a:ext>
            </a:extLst>
          </p:cNvPr>
          <p:cNvGraphicFramePr>
            <a:graphicFrameLocks/>
          </p:cNvGraphicFramePr>
          <p:nvPr/>
        </p:nvGraphicFramePr>
        <p:xfrm>
          <a:off x="3940695" y="1309955"/>
          <a:ext cx="7909560" cy="5084064"/>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81A42A3-B7DE-4142-B325-E8BACC0FCE00}"/>
              </a:ext>
            </a:extLst>
          </p:cNvPr>
          <p:cNvSpPr/>
          <p:nvPr/>
        </p:nvSpPr>
        <p:spPr>
          <a:xfrm>
            <a:off x="337416" y="1271448"/>
            <a:ext cx="3058877" cy="364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REVENUE GROWTH AS A VALUE DRIVER</a:t>
            </a:r>
          </a:p>
        </p:txBody>
      </p:sp>
      <p:sp>
        <p:nvSpPr>
          <p:cNvPr id="8" name="Rectangle 7">
            <a:extLst>
              <a:ext uri="{FF2B5EF4-FFF2-40B4-BE49-F238E27FC236}">
                <a16:creationId xmlns:a16="http://schemas.microsoft.com/office/drawing/2014/main" id="{CC8FE22B-D58F-4443-ABC0-550D03F2D284}"/>
              </a:ext>
            </a:extLst>
          </p:cNvPr>
          <p:cNvSpPr/>
          <p:nvPr/>
        </p:nvSpPr>
        <p:spPr>
          <a:xfrm>
            <a:off x="484495" y="1712802"/>
            <a:ext cx="2777719" cy="30215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251999" tIns="216000" rIns="108000" bIns="216000" rtlCol="0" anchor="t" anchorCtr="0">
            <a:spAutoFit/>
          </a:bodyPr>
          <a:lstStyle/>
          <a:p>
            <a:r>
              <a:rPr lang="en-US" sz="1400" dirty="0">
                <a:solidFill>
                  <a:schemeClr val="bg1"/>
                </a:solidFill>
                <a:latin typeface="Helvetica" pitchFamily="2" charset="0"/>
              </a:rPr>
              <a:t>Revenue growth continues to be one of the most important drivers for higher valuations. The companies exhibiting the highest expected revenue growth this year are Ready Tech (people management software provider), Seek (an employee marketplace and Paylocity (</a:t>
            </a:r>
            <a:r>
              <a:rPr lang="en-GB" sz="1400" dirty="0">
                <a:solidFill>
                  <a:schemeClr val="bg1"/>
                </a:solidFill>
                <a:latin typeface="Helvetica" pitchFamily="2" charset="0"/>
              </a:rPr>
              <a:t>cloud-based payroll and human capital management software).</a:t>
            </a:r>
          </a:p>
        </p:txBody>
      </p:sp>
      <p:pic>
        <p:nvPicPr>
          <p:cNvPr id="11" name="Picture 10" descr="Icon&#10;&#10;Description automatically generated">
            <a:extLst>
              <a:ext uri="{FF2B5EF4-FFF2-40B4-BE49-F238E27FC236}">
                <a16:creationId xmlns:a16="http://schemas.microsoft.com/office/drawing/2014/main" id="{B09BFE30-5FBC-42A2-A832-DA9AEEC76F6C}"/>
              </a:ext>
            </a:extLst>
          </p:cNvPr>
          <p:cNvPicPr>
            <a:picLocks noChangeAspect="1"/>
          </p:cNvPicPr>
          <p:nvPr/>
        </p:nvPicPr>
        <p:blipFill>
          <a:blip r:embed="rId3"/>
          <a:stretch>
            <a:fillRect/>
          </a:stretch>
        </p:blipFill>
        <p:spPr>
          <a:xfrm>
            <a:off x="3004935" y="4468003"/>
            <a:ext cx="257280" cy="278720"/>
          </a:xfrm>
          <a:prstGeom prst="rect">
            <a:avLst/>
          </a:prstGeom>
        </p:spPr>
      </p:pic>
      <p:pic>
        <p:nvPicPr>
          <p:cNvPr id="12" name="Picture 11" descr="Icon&#10;&#10;Description automatically generated">
            <a:extLst>
              <a:ext uri="{FF2B5EF4-FFF2-40B4-BE49-F238E27FC236}">
                <a16:creationId xmlns:a16="http://schemas.microsoft.com/office/drawing/2014/main" id="{B342B2D7-DEDC-4B40-9CC2-050413FC87A7}"/>
              </a:ext>
            </a:extLst>
          </p:cNvPr>
          <p:cNvPicPr>
            <a:picLocks noChangeAspect="1"/>
          </p:cNvPicPr>
          <p:nvPr/>
        </p:nvPicPr>
        <p:blipFill>
          <a:blip r:embed="rId4"/>
          <a:stretch>
            <a:fillRect/>
          </a:stretch>
        </p:blipFill>
        <p:spPr>
          <a:xfrm>
            <a:off x="484496" y="1434082"/>
            <a:ext cx="257280" cy="278720"/>
          </a:xfrm>
          <a:prstGeom prst="rect">
            <a:avLst/>
          </a:prstGeom>
        </p:spPr>
      </p:pic>
      <p:pic>
        <p:nvPicPr>
          <p:cNvPr id="14" name="Picture 13">
            <a:extLst>
              <a:ext uri="{FF2B5EF4-FFF2-40B4-BE49-F238E27FC236}">
                <a16:creationId xmlns:a16="http://schemas.microsoft.com/office/drawing/2014/main" id="{228A61AD-0825-4500-A089-CB52877155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41848" y="4119719"/>
            <a:ext cx="604387" cy="604387"/>
          </a:xfrm>
          <a:prstGeom prst="rect">
            <a:avLst/>
          </a:prstGeom>
        </p:spPr>
      </p:pic>
      <p:pic>
        <p:nvPicPr>
          <p:cNvPr id="15" name="Picture 12" descr="Paylocity Launches New Product Features to Help Organizations Recruit,  Rehire and Engage Employees in Touchless Work Environments">
            <a:extLst>
              <a:ext uri="{FF2B5EF4-FFF2-40B4-BE49-F238E27FC236}">
                <a16:creationId xmlns:a16="http://schemas.microsoft.com/office/drawing/2014/main" id="{B6455C7C-92C4-419E-94A5-5481CD3D8296}"/>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8237586" y="3686103"/>
            <a:ext cx="817299" cy="1894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eek Limited - Wikipedia">
            <a:extLst>
              <a:ext uri="{FF2B5EF4-FFF2-40B4-BE49-F238E27FC236}">
                <a16:creationId xmlns:a16="http://schemas.microsoft.com/office/drawing/2014/main" id="{09E5C330-465A-4A0D-A616-BEEBD9AE24F1}"/>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9320784" y="3829653"/>
            <a:ext cx="674825" cy="26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DP (company) - Wikipedia">
            <a:extLst>
              <a:ext uri="{FF2B5EF4-FFF2-40B4-BE49-F238E27FC236}">
                <a16:creationId xmlns:a16="http://schemas.microsoft.com/office/drawing/2014/main" id="{11784B91-89A4-485B-A56A-A0513D508F91}"/>
              </a:ext>
            </a:extLst>
          </p:cNvPr>
          <p:cNvPicPr>
            <a:picLocks noChangeAspect="1" noChangeArrowheads="1"/>
          </p:cNvPicPr>
          <p:nvPr/>
        </p:nvPicPr>
        <p:blipFill>
          <a:blip r:embed="rId8">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767065" y="4650447"/>
            <a:ext cx="447338" cy="2028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nsperity Centralizes Their Collective Knowledge Using Bloomfire">
            <a:extLst>
              <a:ext uri="{FF2B5EF4-FFF2-40B4-BE49-F238E27FC236}">
                <a16:creationId xmlns:a16="http://schemas.microsoft.com/office/drawing/2014/main" id="{AD58EB90-76E0-426F-87BF-592D2D553F12}"/>
              </a:ext>
            </a:extLst>
          </p:cNvPr>
          <p:cNvPicPr>
            <a:picLocks noChangeAspect="1" noChangeArrowheads="1"/>
          </p:cNvPicPr>
          <p:nvPr/>
        </p:nvPicPr>
        <p:blipFill>
          <a:blip r:embed="rId9">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324837" y="5213046"/>
            <a:ext cx="853072" cy="1768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Atoss Software | Crunchbase">
            <a:extLst>
              <a:ext uri="{FF2B5EF4-FFF2-40B4-BE49-F238E27FC236}">
                <a16:creationId xmlns:a16="http://schemas.microsoft.com/office/drawing/2014/main" id="{FCC53C00-F7ED-4E5E-A253-6D30C8D0ADD0}"/>
              </a:ext>
            </a:extLst>
          </p:cNvPr>
          <p:cNvPicPr>
            <a:picLocks noChangeAspect="1" noChangeArrowheads="1"/>
          </p:cNvPicPr>
          <p:nvPr/>
        </p:nvPicPr>
        <p:blipFill rotWithShape="1">
          <a:blip r:embed="rId10">
            <a:clrChange>
              <a:clrFrom>
                <a:srgbClr val="FFFFFF"/>
              </a:clrFrom>
              <a:clrTo>
                <a:srgbClr val="FFFFFF">
                  <a:alpha val="0"/>
                </a:srgbClr>
              </a:clrTo>
            </a:clrChange>
            <a:grayscl/>
            <a:extLst>
              <a:ext uri="{28A0092B-C50C-407E-A947-70E740481C1C}">
                <a14:useLocalDpi xmlns:a14="http://schemas.microsoft.com/office/drawing/2010/main" val="0"/>
              </a:ext>
            </a:extLst>
          </a:blip>
          <a:srcRect t="36253" b="36788"/>
          <a:stretch/>
        </p:blipFill>
        <p:spPr bwMode="auto">
          <a:xfrm>
            <a:off x="5638415" y="3612485"/>
            <a:ext cx="731499" cy="197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Investor zone | GBG">
            <a:extLst>
              <a:ext uri="{FF2B5EF4-FFF2-40B4-BE49-F238E27FC236}">
                <a16:creationId xmlns:a16="http://schemas.microsoft.com/office/drawing/2014/main" id="{48A6D3D4-D882-4019-BE78-F4391140E44F}"/>
              </a:ext>
            </a:extLst>
          </p:cNvPr>
          <p:cNvPicPr>
            <a:picLocks noChangeAspect="1" noChangeArrowheads="1"/>
          </p:cNvPicPr>
          <p:nvPr/>
        </p:nvPicPr>
        <p:blipFill>
          <a:blip r:embed="rId11">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140742" y="4917886"/>
            <a:ext cx="483408" cy="1548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In-demand talent on demand.™ Upwork is how.™">
            <a:extLst>
              <a:ext uri="{FF2B5EF4-FFF2-40B4-BE49-F238E27FC236}">
                <a16:creationId xmlns:a16="http://schemas.microsoft.com/office/drawing/2014/main" id="{066A61A7-64AB-4D1D-97FA-16F5AFC229A4}"/>
              </a:ext>
            </a:extLst>
          </p:cNvPr>
          <p:cNvPicPr>
            <a:picLocks noChangeAspect="1" noChangeArrowheads="1"/>
          </p:cNvPicPr>
          <p:nvPr/>
        </p:nvPicPr>
        <p:blipFill>
          <a:blip r:embed="rId1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757085" y="4758435"/>
            <a:ext cx="701165" cy="1910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Paychex: Payroll &amp; HR Solutions">
            <a:extLst>
              <a:ext uri="{FF2B5EF4-FFF2-40B4-BE49-F238E27FC236}">
                <a16:creationId xmlns:a16="http://schemas.microsoft.com/office/drawing/2014/main" id="{217184CE-172F-4B06-B132-1B8452D72B49}"/>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6390784" y="3996229"/>
            <a:ext cx="692972" cy="1295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ealthEquity">
            <a:extLst>
              <a:ext uri="{FF2B5EF4-FFF2-40B4-BE49-F238E27FC236}">
                <a16:creationId xmlns:a16="http://schemas.microsoft.com/office/drawing/2014/main" id="{5A32AC49-FC32-4175-B825-1FA7D4C9A13D}"/>
              </a:ext>
            </a:extLst>
          </p:cNvPr>
          <p:cNvPicPr>
            <a:picLocks noChangeAspect="1" noChangeArrowheads="1"/>
          </p:cNvPicPr>
          <p:nvPr/>
        </p:nvPicPr>
        <p:blipFill>
          <a:blip r:embed="rId14">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363552" y="4303946"/>
            <a:ext cx="862858" cy="2351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nefitfocus BenefitsPlace Review | PCMag">
            <a:extLst>
              <a:ext uri="{FF2B5EF4-FFF2-40B4-BE49-F238E27FC236}">
                <a16:creationId xmlns:a16="http://schemas.microsoft.com/office/drawing/2014/main" id="{9020DEB4-F30D-4361-9F3C-03717084190B}"/>
              </a:ext>
            </a:extLst>
          </p:cNvPr>
          <p:cNvPicPr>
            <a:picLocks noChangeAspect="1" noChangeArrowheads="1"/>
          </p:cNvPicPr>
          <p:nvPr/>
        </p:nvPicPr>
        <p:blipFill rotWithShape="1">
          <a:blip r:embed="rId15">
            <a:grayscl/>
            <a:extLst>
              <a:ext uri="{28A0092B-C50C-407E-A947-70E740481C1C}">
                <a14:useLocalDpi xmlns:a14="http://schemas.microsoft.com/office/drawing/2010/main" val="0"/>
              </a:ext>
            </a:extLst>
          </a:blip>
          <a:srcRect l="6522" t="39286" r="6522" b="39286"/>
          <a:stretch/>
        </p:blipFill>
        <p:spPr bwMode="auto">
          <a:xfrm>
            <a:off x="4792977" y="4909982"/>
            <a:ext cx="898873" cy="1244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FF72E39-C244-4071-B343-386E429976F8}"/>
              </a:ext>
            </a:extLst>
          </p:cNvPr>
          <p:cNvPicPr>
            <a:picLocks noChangeAspect="1"/>
          </p:cNvPicPr>
          <p:nvPr/>
        </p:nvPicPr>
        <p:blipFill>
          <a:blip r:embed="rId16"/>
          <a:stretch>
            <a:fillRect/>
          </a:stretch>
        </p:blipFill>
        <p:spPr>
          <a:xfrm>
            <a:off x="7479193" y="3260754"/>
            <a:ext cx="909316" cy="197201"/>
          </a:xfrm>
          <a:prstGeom prst="rect">
            <a:avLst/>
          </a:prstGeom>
        </p:spPr>
      </p:pic>
      <p:pic>
        <p:nvPicPr>
          <p:cNvPr id="30" name="Picture 29">
            <a:extLst>
              <a:ext uri="{FF2B5EF4-FFF2-40B4-BE49-F238E27FC236}">
                <a16:creationId xmlns:a16="http://schemas.microsoft.com/office/drawing/2014/main" id="{9B477270-5D48-4764-AE3B-79ED85F8E489}"/>
              </a:ext>
            </a:extLst>
          </p:cNvPr>
          <p:cNvPicPr>
            <a:picLocks noChangeAspect="1"/>
          </p:cNvPicPr>
          <p:nvPr/>
        </p:nvPicPr>
        <p:blipFill>
          <a:blip r:embed="rId17"/>
          <a:stretch>
            <a:fillRect/>
          </a:stretch>
        </p:blipFill>
        <p:spPr>
          <a:xfrm>
            <a:off x="7258004" y="3944881"/>
            <a:ext cx="783844" cy="301110"/>
          </a:xfrm>
          <a:prstGeom prst="rect">
            <a:avLst/>
          </a:prstGeom>
        </p:spPr>
      </p:pic>
      <p:pic>
        <p:nvPicPr>
          <p:cNvPr id="31" name="Picture 18" descr="ReadyTech announces partnership with Flare HR — HR3">
            <a:extLst>
              <a:ext uri="{FF2B5EF4-FFF2-40B4-BE49-F238E27FC236}">
                <a16:creationId xmlns:a16="http://schemas.microsoft.com/office/drawing/2014/main" id="{FAAAF74B-19A6-4A31-87E9-11AEFD0DF803}"/>
              </a:ext>
            </a:extLst>
          </p:cNvPr>
          <p:cNvPicPr>
            <a:picLocks noChangeAspect="1" noChangeArrowheads="1"/>
          </p:cNvPicPr>
          <p:nvPr/>
        </p:nvPicPr>
        <p:blipFill>
          <a:blip r:embed="rId18">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217183" y="4604374"/>
            <a:ext cx="560712" cy="386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HI Group, Inc. - Home">
            <a:extLst>
              <a:ext uri="{FF2B5EF4-FFF2-40B4-BE49-F238E27FC236}">
                <a16:creationId xmlns:a16="http://schemas.microsoft.com/office/drawing/2014/main" id="{9ACC3D3C-E7FC-494F-8E3C-770A6D8D9808}"/>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6810966" y="4840131"/>
            <a:ext cx="418509" cy="207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ployee Well-being Programs Customized for the Way You Work">
            <a:extLst>
              <a:ext uri="{FF2B5EF4-FFF2-40B4-BE49-F238E27FC236}">
                <a16:creationId xmlns:a16="http://schemas.microsoft.com/office/drawing/2014/main" id="{F3575404-9BEB-466D-A1D3-60B1FDA8B7DC}"/>
              </a:ext>
            </a:extLst>
          </p:cNvPr>
          <p:cNvPicPr>
            <a:picLocks noChangeAspect="1" noChangeArrowheads="1"/>
          </p:cNvPicPr>
          <p:nvPr/>
        </p:nvPicPr>
        <p:blipFill rotWithShape="1">
          <a:blip r:embed="rId20">
            <a:grayscl/>
            <a:extLst>
              <a:ext uri="{28A0092B-C50C-407E-A947-70E740481C1C}">
                <a14:useLocalDpi xmlns:a14="http://schemas.microsoft.com/office/drawing/2010/main" val="0"/>
              </a:ext>
            </a:extLst>
          </a:blip>
          <a:srcRect l="7069" t="24419" r="7069" b="24419"/>
          <a:stretch/>
        </p:blipFill>
        <p:spPr bwMode="auto">
          <a:xfrm>
            <a:off x="5638415" y="5125157"/>
            <a:ext cx="809626" cy="1599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eridian Hcm Holding Inc. 2020 Current Report 8-K">
            <a:extLst>
              <a:ext uri="{FF2B5EF4-FFF2-40B4-BE49-F238E27FC236}">
                <a16:creationId xmlns:a16="http://schemas.microsoft.com/office/drawing/2014/main" id="{3F39C1DC-92EB-4141-87A5-3906824A5FCB}"/>
              </a:ext>
            </a:extLst>
          </p:cNvPr>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6846206" y="4397944"/>
            <a:ext cx="829553" cy="119512"/>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19B899F1-4A9B-4DD0-AD7A-4495BAAF0273}"/>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34" name="Title 1">
            <a:extLst>
              <a:ext uri="{FF2B5EF4-FFF2-40B4-BE49-F238E27FC236}">
                <a16:creationId xmlns:a16="http://schemas.microsoft.com/office/drawing/2014/main" id="{D50F0569-0627-4A31-BCCB-2F28BE373B70}"/>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Tree>
    <p:extLst>
      <p:ext uri="{BB962C8B-B14F-4D97-AF65-F5344CB8AC3E}">
        <p14:creationId xmlns:p14="http://schemas.microsoft.com/office/powerpoint/2010/main" val="3146733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FA1641C-D578-4FB7-90D4-A4B4008BA477}"/>
              </a:ext>
            </a:extLst>
          </p:cNvPr>
          <p:cNvSpPr>
            <a:spLocks noGrp="1"/>
          </p:cNvSpPr>
          <p:nvPr>
            <p:ph type="body" sz="quarter" idx="10"/>
          </p:nvPr>
        </p:nvSpPr>
        <p:spPr/>
        <p:txBody>
          <a:bodyPr/>
          <a:lstStyle/>
          <a:p>
            <a:r>
              <a:rPr lang="en-US" sz="2200" b="1" dirty="0">
                <a:solidFill>
                  <a:schemeClr val="tx2"/>
                </a:solidFill>
                <a:latin typeface="Arial" panose="020B0604020202020204" pitchFamily="34" charset="0"/>
                <a:cs typeface="Arial" panose="020B0604020202020204" pitchFamily="34" charset="0"/>
              </a:rPr>
              <a:t>SECTOR VALUATION METRICS</a:t>
            </a:r>
            <a:endParaRPr lang="en-US" sz="2200" b="1" cap="all" dirty="0">
              <a:solidFill>
                <a:schemeClr val="bg2">
                  <a:lumMod val="75000"/>
                </a:schemeClr>
              </a:solidFill>
              <a:latin typeface="Arial" panose="020B0604020202020204" pitchFamily="34" charset="0"/>
              <a:cs typeface="Arial" panose="020B0604020202020204" pitchFamily="34" charset="0"/>
            </a:endParaRPr>
          </a:p>
        </p:txBody>
      </p:sp>
      <p:sp>
        <p:nvSpPr>
          <p:cNvPr id="9" name="Text Placeholder 1">
            <a:extLst>
              <a:ext uri="{FF2B5EF4-FFF2-40B4-BE49-F238E27FC236}">
                <a16:creationId xmlns:a16="http://schemas.microsoft.com/office/drawing/2014/main" id="{87EF56AC-1CA0-8042-9B9C-AAA25A33FAEF}"/>
              </a:ext>
            </a:extLst>
          </p:cNvPr>
          <p:cNvSpPr txBox="1">
            <a:spLocks/>
          </p:cNvSpPr>
          <p:nvPr/>
        </p:nvSpPr>
        <p:spPr>
          <a:xfrm>
            <a:off x="376535" y="386815"/>
            <a:ext cx="6240462" cy="56341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200" b="1" cap="all" dirty="0">
              <a:solidFill>
                <a:schemeClr val="bg2">
                  <a:lumMod val="7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18332B9-4E7C-4389-8BD6-B19A082CAB37}"/>
              </a:ext>
            </a:extLst>
          </p:cNvPr>
          <p:cNvSpPr txBox="1"/>
          <p:nvPr/>
        </p:nvSpPr>
        <p:spPr>
          <a:xfrm>
            <a:off x="340787" y="6080507"/>
            <a:ext cx="11343516" cy="200055"/>
          </a:xfrm>
          <a:prstGeom prst="rect">
            <a:avLst/>
          </a:prstGeom>
          <a:noFill/>
        </p:spPr>
        <p:txBody>
          <a:bodyPr wrap="square">
            <a:spAutoFit/>
          </a:bodyPr>
          <a:lstStyle/>
          <a:p>
            <a:pPr fontAlgn="ctr"/>
            <a:r>
              <a:rPr lang="en-GB" sz="700" b="0" i="0" u="none" strike="noStrike" dirty="0">
                <a:solidFill>
                  <a:schemeClr val="accent1"/>
                </a:solidFill>
                <a:effectLst/>
                <a:cs typeface="Helvetica" panose="020B0604020202020204" pitchFamily="34" charset="0"/>
              </a:rPr>
              <a:t>(1) Excludes treasury shares; </a:t>
            </a:r>
            <a:r>
              <a:rPr lang="en-US" sz="700" b="0" i="0" u="none" strike="noStrike" dirty="0">
                <a:solidFill>
                  <a:schemeClr val="accent1"/>
                </a:solidFill>
                <a:effectLst/>
                <a:latin typeface="Helvetica" panose="020B0604020202020204" pitchFamily="34" charset="0"/>
                <a:cs typeface="Helvetica" panose="020B0604020202020204" pitchFamily="34" charset="0"/>
              </a:rPr>
              <a:t>(2) Net financial debt minus marketable securities and collaterals</a:t>
            </a:r>
            <a:r>
              <a:rPr lang="en-US" sz="700" dirty="0">
                <a:solidFill>
                  <a:schemeClr val="accent1"/>
                </a:solidFill>
                <a:latin typeface="Helvetica" panose="020B0604020202020204" pitchFamily="34" charset="0"/>
                <a:cs typeface="Helvetica" panose="020B0604020202020204" pitchFamily="34" charset="0"/>
              </a:rPr>
              <a:t>; </a:t>
            </a:r>
            <a:r>
              <a:rPr lang="en-US" sz="700" b="0" i="0" u="none" strike="noStrike" dirty="0">
                <a:solidFill>
                  <a:schemeClr val="accent1"/>
                </a:solidFill>
                <a:effectLst/>
                <a:latin typeface="Helvetica" panose="020B0604020202020204" pitchFamily="34" charset="0"/>
                <a:cs typeface="Helvetica" panose="020B0604020202020204" pitchFamily="34" charset="0"/>
              </a:rPr>
              <a:t>(3) Recurring revenues (renewing </a:t>
            </a:r>
            <a:r>
              <a:rPr lang="en-US" sz="700" u="none" strike="noStrike" dirty="0" err="1">
                <a:solidFill>
                  <a:schemeClr val="accent1"/>
                </a:solidFill>
                <a:effectLst/>
                <a:latin typeface="Helvetica" panose="020B0604020202020204" pitchFamily="34" charset="0"/>
                <a:cs typeface="Helvetica" panose="020B0604020202020204" pitchFamily="34" charset="0"/>
              </a:rPr>
              <a:t>licences</a:t>
            </a:r>
            <a:r>
              <a:rPr lang="en-US" sz="700" u="none" strike="noStrike" dirty="0">
                <a:solidFill>
                  <a:schemeClr val="accent1"/>
                </a:solidFill>
                <a:effectLst/>
                <a:latin typeface="Helvetica" panose="020B0604020202020204" pitchFamily="34" charset="0"/>
                <a:cs typeface="Helvetica" panose="020B0604020202020204" pitchFamily="34" charset="0"/>
              </a:rPr>
              <a:t>, maintenance, subscriptions, SaaS etc.) where reported for last full year; </a:t>
            </a:r>
            <a:r>
              <a:rPr lang="en-US" sz="700" b="0" i="0" u="none" strike="noStrike" dirty="0">
                <a:solidFill>
                  <a:schemeClr val="accent1"/>
                </a:solidFill>
                <a:effectLst/>
                <a:latin typeface="Helvetica" panose="020B0604020202020204" pitchFamily="34" charset="0"/>
                <a:cs typeface="Helvetica" panose="020B0604020202020204" pitchFamily="34" charset="0"/>
              </a:rPr>
              <a:t>(4) NM - Not meaningful and NA - Not available</a:t>
            </a:r>
          </a:p>
        </p:txBody>
      </p:sp>
      <p:sp>
        <p:nvSpPr>
          <p:cNvPr id="13" name="Title 2">
            <a:extLst>
              <a:ext uri="{FF2B5EF4-FFF2-40B4-BE49-F238E27FC236}">
                <a16:creationId xmlns:a16="http://schemas.microsoft.com/office/drawing/2014/main" id="{1BF4B429-22B9-40BA-9F9B-6F0B5C3CC3D7}"/>
              </a:ext>
            </a:extLst>
          </p:cNvPr>
          <p:cNvSpPr>
            <a:spLocks noGrp="1"/>
          </p:cNvSpPr>
          <p:nvPr>
            <p:ph type="ctrTitle"/>
          </p:nvPr>
        </p:nvSpPr>
        <p:spPr>
          <a:xfrm>
            <a:off x="7396242" y="6428348"/>
            <a:ext cx="1056168" cy="292180"/>
          </a:xfrm>
        </p:spPr>
        <p:txBody>
          <a:bodyPr>
            <a:normAutofit fontScale="90000"/>
          </a:bodyPr>
          <a:lstStyle/>
          <a:p>
            <a:r>
              <a:rPr lang="en-US" dirty="0"/>
              <a:t>Q1 2022</a:t>
            </a:r>
          </a:p>
        </p:txBody>
      </p:sp>
      <p:pic>
        <p:nvPicPr>
          <p:cNvPr id="5" name="Picture 4">
            <a:extLst>
              <a:ext uri="{FF2B5EF4-FFF2-40B4-BE49-F238E27FC236}">
                <a16:creationId xmlns:a16="http://schemas.microsoft.com/office/drawing/2014/main" id="{5F5590CB-E8A0-44FC-962A-B0FE71EA962E}"/>
              </a:ext>
            </a:extLst>
          </p:cNvPr>
          <p:cNvPicPr>
            <a:picLocks noChangeAspect="1"/>
          </p:cNvPicPr>
          <p:nvPr/>
        </p:nvPicPr>
        <p:blipFill>
          <a:blip r:embed="rId2"/>
          <a:stretch>
            <a:fillRect/>
          </a:stretch>
        </p:blipFill>
        <p:spPr>
          <a:xfrm>
            <a:off x="340787" y="1177555"/>
            <a:ext cx="11307600" cy="4843087"/>
          </a:xfrm>
          <a:prstGeom prst="rect">
            <a:avLst/>
          </a:prstGeom>
        </p:spPr>
      </p:pic>
      <p:sp>
        <p:nvSpPr>
          <p:cNvPr id="8" name="Text Placeholder 3">
            <a:extLst>
              <a:ext uri="{FF2B5EF4-FFF2-40B4-BE49-F238E27FC236}">
                <a16:creationId xmlns:a16="http://schemas.microsoft.com/office/drawing/2014/main" id="{4A9A78E0-861A-436E-9144-C6D1012C00FE}"/>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Tree>
    <p:extLst>
      <p:ext uri="{BB962C8B-B14F-4D97-AF65-F5344CB8AC3E}">
        <p14:creationId xmlns:p14="http://schemas.microsoft.com/office/powerpoint/2010/main" val="191045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DC01A9-3585-1645-8F92-57B0AE841A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4919" y="5201771"/>
            <a:ext cx="1190000" cy="904828"/>
          </a:xfrm>
          <a:prstGeom prst="rect">
            <a:avLst/>
          </a:prstGeom>
        </p:spPr>
      </p:pic>
      <p:sp>
        <p:nvSpPr>
          <p:cNvPr id="17" name="TextBox 16">
            <a:extLst>
              <a:ext uri="{FF2B5EF4-FFF2-40B4-BE49-F238E27FC236}">
                <a16:creationId xmlns:a16="http://schemas.microsoft.com/office/drawing/2014/main" id="{A690CF17-0F60-FB4B-A9CC-E2DCCDD5A544}"/>
              </a:ext>
            </a:extLst>
          </p:cNvPr>
          <p:cNvSpPr txBox="1"/>
          <p:nvPr/>
        </p:nvSpPr>
        <p:spPr>
          <a:xfrm>
            <a:off x="1832161" y="6115728"/>
            <a:ext cx="1584771"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William Berrington </a:t>
            </a:r>
          </a:p>
          <a:p>
            <a:r>
              <a:rPr lang="en-GB" sz="900" dirty="0">
                <a:solidFill>
                  <a:schemeClr val="tx1">
                    <a:lumMod val="75000"/>
                    <a:lumOff val="25000"/>
                  </a:schemeClr>
                </a:solidFill>
                <a:cs typeface="Arial" panose="020B0604020202020204" pitchFamily="34" charset="0"/>
              </a:rPr>
              <a:t>London</a:t>
            </a:r>
          </a:p>
        </p:txBody>
      </p:sp>
      <p:sp>
        <p:nvSpPr>
          <p:cNvPr id="18" name="TextBox 17">
            <a:extLst>
              <a:ext uri="{FF2B5EF4-FFF2-40B4-BE49-F238E27FC236}">
                <a16:creationId xmlns:a16="http://schemas.microsoft.com/office/drawing/2014/main" id="{BF405D72-FA1F-8B4A-AF6C-E19DD63A5419}"/>
              </a:ext>
            </a:extLst>
          </p:cNvPr>
          <p:cNvSpPr txBox="1"/>
          <p:nvPr/>
        </p:nvSpPr>
        <p:spPr>
          <a:xfrm>
            <a:off x="3313194" y="6115728"/>
            <a:ext cx="1268798"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Kevin O’Neill</a:t>
            </a:r>
          </a:p>
          <a:p>
            <a:r>
              <a:rPr lang="en-GB" sz="900" dirty="0">
                <a:solidFill>
                  <a:schemeClr val="tx1">
                    <a:lumMod val="75000"/>
                    <a:lumOff val="25000"/>
                  </a:schemeClr>
                </a:solidFill>
                <a:cs typeface="Arial" panose="020B0604020202020204" pitchFamily="34" charset="0"/>
              </a:rPr>
              <a:t>San Diego</a:t>
            </a:r>
          </a:p>
        </p:txBody>
      </p:sp>
      <p:pic>
        <p:nvPicPr>
          <p:cNvPr id="19" name="Picture 18">
            <a:extLst>
              <a:ext uri="{FF2B5EF4-FFF2-40B4-BE49-F238E27FC236}">
                <a16:creationId xmlns:a16="http://schemas.microsoft.com/office/drawing/2014/main" id="{9422765E-C745-054B-93AB-29B7D14A9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5953" y="5199523"/>
            <a:ext cx="1184799" cy="900933"/>
          </a:xfrm>
          <a:prstGeom prst="rect">
            <a:avLst/>
          </a:prstGeom>
        </p:spPr>
      </p:pic>
      <p:sp>
        <p:nvSpPr>
          <p:cNvPr id="20" name="TextBox 19">
            <a:extLst>
              <a:ext uri="{FF2B5EF4-FFF2-40B4-BE49-F238E27FC236}">
                <a16:creationId xmlns:a16="http://schemas.microsoft.com/office/drawing/2014/main" id="{A1154510-EE1B-5D4B-A7B2-65539E6FC868}"/>
              </a:ext>
            </a:extLst>
          </p:cNvPr>
          <p:cNvSpPr txBox="1"/>
          <p:nvPr/>
        </p:nvSpPr>
        <p:spPr>
          <a:xfrm>
            <a:off x="4800267" y="6115728"/>
            <a:ext cx="1313508"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Carlos </a:t>
            </a:r>
            <a:r>
              <a:rPr lang="en-GB" sz="1000" b="1" dirty="0" err="1">
                <a:solidFill>
                  <a:schemeClr val="accent1"/>
                </a:solidFill>
                <a:cs typeface="Arial" panose="020B0604020202020204" pitchFamily="34" charset="0"/>
              </a:rPr>
              <a:t>Ratto</a:t>
            </a:r>
            <a:endParaRPr lang="en-GB" sz="1000" b="1" dirty="0">
              <a:solidFill>
                <a:schemeClr val="accent1"/>
              </a:solidFill>
              <a:cs typeface="Arial" panose="020B0604020202020204" pitchFamily="34" charset="0"/>
            </a:endParaRPr>
          </a:p>
          <a:p>
            <a:r>
              <a:rPr lang="en-GB" sz="900" dirty="0">
                <a:solidFill>
                  <a:schemeClr val="tx1">
                    <a:lumMod val="75000"/>
                    <a:lumOff val="25000"/>
                  </a:schemeClr>
                </a:solidFill>
                <a:cs typeface="Arial" panose="020B0604020202020204" pitchFamily="34" charset="0"/>
              </a:rPr>
              <a:t>Milan</a:t>
            </a:r>
          </a:p>
        </p:txBody>
      </p:sp>
      <p:pic>
        <p:nvPicPr>
          <p:cNvPr id="21" name="Picture 20">
            <a:extLst>
              <a:ext uri="{FF2B5EF4-FFF2-40B4-BE49-F238E27FC236}">
                <a16:creationId xmlns:a16="http://schemas.microsoft.com/office/drawing/2014/main" id="{0E63A3C9-78E8-CA43-B029-CAF612B921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73026" y="5194822"/>
            <a:ext cx="1179215" cy="916038"/>
          </a:xfrm>
          <a:prstGeom prst="rect">
            <a:avLst/>
          </a:prstGeom>
        </p:spPr>
      </p:pic>
      <p:sp>
        <p:nvSpPr>
          <p:cNvPr id="22" name="TextBox 21">
            <a:extLst>
              <a:ext uri="{FF2B5EF4-FFF2-40B4-BE49-F238E27FC236}">
                <a16:creationId xmlns:a16="http://schemas.microsoft.com/office/drawing/2014/main" id="{F53A328E-1270-D240-A08E-BD9680624390}"/>
              </a:ext>
            </a:extLst>
          </p:cNvPr>
          <p:cNvSpPr txBox="1"/>
          <p:nvPr/>
        </p:nvSpPr>
        <p:spPr>
          <a:xfrm>
            <a:off x="370937" y="6115728"/>
            <a:ext cx="1584771"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Philip Albright</a:t>
            </a:r>
          </a:p>
          <a:p>
            <a:r>
              <a:rPr lang="en-GB" sz="900" dirty="0">
                <a:solidFill>
                  <a:schemeClr val="tx1">
                    <a:lumMod val="75000"/>
                    <a:lumOff val="25000"/>
                  </a:schemeClr>
                </a:solidFill>
                <a:cs typeface="Arial" panose="020B0604020202020204" pitchFamily="34" charset="0"/>
              </a:rPr>
              <a:t>London</a:t>
            </a:r>
          </a:p>
        </p:txBody>
      </p:sp>
      <p:sp>
        <p:nvSpPr>
          <p:cNvPr id="31" name="Text Placeholder 4">
            <a:extLst>
              <a:ext uri="{FF2B5EF4-FFF2-40B4-BE49-F238E27FC236}">
                <a16:creationId xmlns:a16="http://schemas.microsoft.com/office/drawing/2014/main" id="{B8FDBB18-A714-3A46-9C46-690011FAFE8F}"/>
              </a:ext>
            </a:extLst>
          </p:cNvPr>
          <p:cNvSpPr txBox="1">
            <a:spLocks/>
          </p:cNvSpPr>
          <p:nvPr/>
        </p:nvSpPr>
        <p:spPr>
          <a:xfrm>
            <a:off x="310934" y="433772"/>
            <a:ext cx="5802841" cy="3009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spcAft>
                <a:spcPts val="1200"/>
              </a:spcAft>
              <a:buClr>
                <a:srgbClr val="B097AB"/>
              </a:buClr>
              <a:buNone/>
            </a:pPr>
            <a:r>
              <a:rPr lang="en-US" sz="1400" b="1" dirty="0">
                <a:solidFill>
                  <a:srgbClr val="5F3058"/>
                </a:solidFill>
                <a:latin typeface="Arial" panose="020B0604020202020204" pitchFamily="34" charset="0"/>
                <a:cs typeface="Arial" panose="020B0604020202020204" pitchFamily="34" charset="0"/>
              </a:rPr>
              <a:t>Quick Facts</a:t>
            </a:r>
          </a:p>
          <a:p>
            <a:pPr>
              <a:lnSpc>
                <a:spcPct val="100000"/>
              </a:lnSpc>
              <a:spcBef>
                <a:spcPts val="0"/>
              </a:spcBef>
              <a:buClr>
                <a:srgbClr val="B097AB"/>
              </a:buClr>
            </a:pPr>
            <a:r>
              <a:rPr lang="en-US" sz="1000" dirty="0">
                <a:solidFill>
                  <a:srgbClr val="29265B"/>
                </a:solidFill>
                <a:latin typeface="Arial" panose="020B0604020202020204" pitchFamily="34" charset="0"/>
                <a:cs typeface="Arial" panose="020B0604020202020204" pitchFamily="34" charset="0"/>
              </a:rPr>
              <a:t>Sector experts focused on providing advisory services to sellers and buyers in M&amp;A projects across the globe.</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Deep domain expertise across software, services and data intensive sectors, with a focus on FinTech, HRTech and Workforce Solutions.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Our Partners have advised on 100+ transactions with values ranging from $15 million to over $100 million; the majority (70%) of our engagements result in cross-border transactions.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International presence with offices in London, Milan, San Diego, Luxembourg, and Buenos Aires.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Proven track record of successful long-term advisory relationships positioning clients for premium transactions using current insights into the relevant strategic acquirers.</a:t>
            </a:r>
          </a:p>
        </p:txBody>
      </p:sp>
      <p:pic>
        <p:nvPicPr>
          <p:cNvPr id="36" name="Picture 3" descr="Picture 3">
            <a:extLst>
              <a:ext uri="{FF2B5EF4-FFF2-40B4-BE49-F238E27FC236}">
                <a16:creationId xmlns:a16="http://schemas.microsoft.com/office/drawing/2014/main" id="{79D453F8-64E6-47B1-A091-F97728B98F88}"/>
              </a:ext>
            </a:extLst>
          </p:cNvPr>
          <p:cNvPicPr>
            <a:picLocks noChangeAspect="1"/>
          </p:cNvPicPr>
          <p:nvPr/>
        </p:nvPicPr>
        <p:blipFill rotWithShape="1">
          <a:blip r:embed="rId5"/>
          <a:srcRect l="10210" t="4744" r="23419" b="6261"/>
          <a:stretch/>
        </p:blipFill>
        <p:spPr>
          <a:xfrm>
            <a:off x="443695" y="5201771"/>
            <a:ext cx="1197576" cy="917597"/>
          </a:xfrm>
          <a:prstGeom prst="rect">
            <a:avLst/>
          </a:prstGeom>
          <a:ln w="12700">
            <a:miter lim="400000"/>
          </a:ln>
        </p:spPr>
      </p:pic>
      <p:pic>
        <p:nvPicPr>
          <p:cNvPr id="26" name="Picture 25" descr="Logo, company name&#10;&#10;Description automatically generated">
            <a:extLst>
              <a:ext uri="{FF2B5EF4-FFF2-40B4-BE49-F238E27FC236}">
                <a16:creationId xmlns:a16="http://schemas.microsoft.com/office/drawing/2014/main" id="{36B66231-B3B7-4555-B665-EE87209BB8E0}"/>
              </a:ext>
            </a:extLst>
          </p:cNvPr>
          <p:cNvPicPr>
            <a:picLocks/>
          </p:cNvPicPr>
          <p:nvPr/>
        </p:nvPicPr>
        <p:blipFill>
          <a:blip r:embed="rId6"/>
          <a:stretch>
            <a:fillRect/>
          </a:stretch>
        </p:blipFill>
        <p:spPr>
          <a:xfrm>
            <a:off x="2085307" y="3231281"/>
            <a:ext cx="1018800" cy="1393200"/>
          </a:xfrm>
          <a:prstGeom prst="rect">
            <a:avLst/>
          </a:prstGeom>
          <a:ln>
            <a:solidFill>
              <a:schemeClr val="bg1">
                <a:lumMod val="75000"/>
              </a:schemeClr>
            </a:solidFill>
          </a:ln>
        </p:spPr>
      </p:pic>
      <p:pic>
        <p:nvPicPr>
          <p:cNvPr id="27" name="Picture 26" descr="Graphical user interface, application&#10;&#10;Description automatically generated">
            <a:extLst>
              <a:ext uri="{FF2B5EF4-FFF2-40B4-BE49-F238E27FC236}">
                <a16:creationId xmlns:a16="http://schemas.microsoft.com/office/drawing/2014/main" id="{383291FD-7A55-49A3-8340-B1E90C6921D1}"/>
              </a:ext>
            </a:extLst>
          </p:cNvPr>
          <p:cNvPicPr>
            <a:picLocks/>
          </p:cNvPicPr>
          <p:nvPr/>
        </p:nvPicPr>
        <p:blipFill>
          <a:blip r:embed="rId7"/>
          <a:stretch>
            <a:fillRect/>
          </a:stretch>
        </p:blipFill>
        <p:spPr>
          <a:xfrm>
            <a:off x="3442787" y="3231281"/>
            <a:ext cx="1018800" cy="1393200"/>
          </a:xfrm>
          <a:prstGeom prst="rect">
            <a:avLst/>
          </a:prstGeom>
          <a:ln>
            <a:solidFill>
              <a:schemeClr val="bg1">
                <a:lumMod val="75000"/>
              </a:schemeClr>
            </a:solidFill>
          </a:ln>
        </p:spPr>
      </p:pic>
      <p:pic>
        <p:nvPicPr>
          <p:cNvPr id="28" name="Picture 27" descr="A screenshot of a phone&#10;&#10;Description automatically generated with medium confidence">
            <a:extLst>
              <a:ext uri="{FF2B5EF4-FFF2-40B4-BE49-F238E27FC236}">
                <a16:creationId xmlns:a16="http://schemas.microsoft.com/office/drawing/2014/main" id="{4ACD08A5-E181-4DBB-93A8-6D8F6B1A8735}"/>
              </a:ext>
            </a:extLst>
          </p:cNvPr>
          <p:cNvPicPr>
            <a:picLocks/>
          </p:cNvPicPr>
          <p:nvPr/>
        </p:nvPicPr>
        <p:blipFill>
          <a:blip r:embed="rId8"/>
          <a:stretch>
            <a:fillRect/>
          </a:stretch>
        </p:blipFill>
        <p:spPr>
          <a:xfrm>
            <a:off x="4800267" y="3231281"/>
            <a:ext cx="1018800" cy="1393200"/>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3FB82217-EEA5-4DB3-91FF-67546D4650CE}"/>
              </a:ext>
            </a:extLst>
          </p:cNvPr>
          <p:cNvPicPr>
            <a:picLocks noChangeAspect="1"/>
          </p:cNvPicPr>
          <p:nvPr/>
        </p:nvPicPr>
        <p:blipFill>
          <a:blip r:embed="rId9"/>
          <a:stretch>
            <a:fillRect/>
          </a:stretch>
        </p:blipFill>
        <p:spPr>
          <a:xfrm>
            <a:off x="722410" y="3231281"/>
            <a:ext cx="1024217" cy="1414395"/>
          </a:xfrm>
          <a:prstGeom prst="rect">
            <a:avLst/>
          </a:prstGeom>
        </p:spPr>
      </p:pic>
    </p:spTree>
    <p:extLst>
      <p:ext uri="{BB962C8B-B14F-4D97-AF65-F5344CB8AC3E}">
        <p14:creationId xmlns:p14="http://schemas.microsoft.com/office/powerpoint/2010/main" val="168423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DA3AA9-E6E7-5346-AC09-02CCB99F2F4C}"/>
              </a:ext>
            </a:extLst>
          </p:cNvPr>
          <p:cNvSpPr txBox="1">
            <a:spLocks/>
          </p:cNvSpPr>
          <p:nvPr/>
        </p:nvSpPr>
        <p:spPr>
          <a:xfrm>
            <a:off x="326539" y="1447800"/>
            <a:ext cx="4306421" cy="4449340"/>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dirty="0">
                <a:solidFill>
                  <a:srgbClr val="5F3058"/>
                </a:solidFill>
                <a:highlight>
                  <a:srgbClr val="FFFFFF"/>
                </a:highlight>
                <a:latin typeface="Arial" panose="020B0604020202020204" pitchFamily="34" charset="0"/>
                <a:cs typeface="Arial" panose="020B0604020202020204" pitchFamily="34" charset="0"/>
              </a:rPr>
              <a:t>Incorporating Belonging into </a:t>
            </a:r>
            <a:r>
              <a:rPr lang="en-GB" sz="1200" b="1" dirty="0">
                <a:solidFill>
                  <a:srgbClr val="5F3058"/>
                </a:solidFill>
                <a:highlight>
                  <a:srgbClr val="FFFFFF"/>
                </a:highlight>
                <a:latin typeface="Arial" panose="020B0604020202020204" pitchFamily="34" charset="0"/>
                <a:cs typeface="Arial" panose="020B0604020202020204" pitchFamily="34" charset="0"/>
              </a:rPr>
              <a:t>Diversity, Equity and Inclusion (DE&amp;I)</a:t>
            </a:r>
            <a:endParaRPr lang="en-US" sz="1200" b="1" dirty="0">
              <a:solidFill>
                <a:srgbClr val="5F3058"/>
              </a:solidFill>
              <a:highlight>
                <a:srgbClr val="FFFFFF"/>
              </a:highlight>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The focus on Diversity, Equity and Inclusion (DE&amp;I) has increased rapidly over the past few years, but it is no longer enough to just consider this, without incorporating belonging. With this new focus, organisations are increasingly prioritising DEI&amp;B to ensure employees feel acknowledged for their work and contributions, instead of just implementing inclusivity initiatives.</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This concept boosts retention, productivity, innovation and team dynamics within the workplace. Staff are also more likely to feel engaged and motivated as a result, in turn maximising opportunities for both employer and employee. According to research from Qualtrics, only 20% of employees who feel they don’t belong are engaged versus 91% of those who feel they do. Research also found that 40% of respondents with a strong sense of belonging rarely think about looking for a job elsewhere, versus 5% of respondents with a low sense of belonging.</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Software providers include </a:t>
            </a:r>
            <a:r>
              <a:rPr lang="en-GB" sz="1000" dirty="0" err="1">
                <a:solidFill>
                  <a:srgbClr val="29265B"/>
                </a:solidFill>
                <a:latin typeface="Arial" panose="020B0604020202020204" pitchFamily="34" charset="0"/>
                <a:cs typeface="Arial" panose="020B0604020202020204" pitchFamily="34" charset="0"/>
              </a:rPr>
              <a:t>Wrkit</a:t>
            </a:r>
            <a:r>
              <a:rPr lang="en-GB" sz="1000" dirty="0">
                <a:solidFill>
                  <a:srgbClr val="29265B"/>
                </a:solidFill>
                <a:latin typeface="Arial" panose="020B0604020202020204" pitchFamily="34" charset="0"/>
                <a:cs typeface="Arial" panose="020B0604020202020204" pitchFamily="34" charset="0"/>
              </a:rPr>
              <a:t> Limited, acquired by </a:t>
            </a:r>
            <a:r>
              <a:rPr lang="en-GB" sz="1000" dirty="0" err="1">
                <a:solidFill>
                  <a:srgbClr val="29265B"/>
                </a:solidFill>
                <a:latin typeface="Arial" panose="020B0604020202020204" pitchFamily="34" charset="0"/>
                <a:cs typeface="Arial" panose="020B0604020202020204" pitchFamily="34" charset="0"/>
              </a:rPr>
              <a:t>BenefEx</a:t>
            </a:r>
            <a:r>
              <a:rPr lang="en-GB" sz="1000" dirty="0">
                <a:solidFill>
                  <a:srgbClr val="29265B"/>
                </a:solidFill>
                <a:latin typeface="Arial" panose="020B0604020202020204" pitchFamily="34" charset="0"/>
                <a:cs typeface="Arial" panose="020B0604020202020204" pitchFamily="34" charset="0"/>
              </a:rPr>
              <a:t> Benefit Consulting, Inc. in January 2022. </a:t>
            </a:r>
            <a:r>
              <a:rPr lang="en-GB" sz="1000" dirty="0" err="1">
                <a:solidFill>
                  <a:srgbClr val="29265B"/>
                </a:solidFill>
                <a:latin typeface="Arial" panose="020B0604020202020204" pitchFamily="34" charset="0"/>
                <a:cs typeface="Arial" panose="020B0604020202020204" pitchFamily="34" charset="0"/>
              </a:rPr>
              <a:t>Wrkit</a:t>
            </a:r>
            <a:r>
              <a:rPr lang="en-GB" sz="1000" dirty="0">
                <a:solidFill>
                  <a:srgbClr val="29265B"/>
                </a:solidFill>
                <a:latin typeface="Arial" panose="020B0604020202020204" pitchFamily="34" charset="0"/>
                <a:cs typeface="Arial" panose="020B0604020202020204" pitchFamily="34" charset="0"/>
              </a:rPr>
              <a:t> develop employee engagement platforms to support employees both in and out of work.</a:t>
            </a: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pic>
        <p:nvPicPr>
          <p:cNvPr id="10" name="Graphic 9" descr="Pandemic exponential curve bar graph outline">
            <a:extLst>
              <a:ext uri="{FF2B5EF4-FFF2-40B4-BE49-F238E27FC236}">
                <a16:creationId xmlns:a16="http://schemas.microsoft.com/office/drawing/2014/main" id="{4957A45F-52CC-D846-85C6-0B71A156B0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8784" y="1541302"/>
            <a:ext cx="1477539" cy="1477539"/>
          </a:xfrm>
          <a:prstGeom prst="rect">
            <a:avLst/>
          </a:prstGeom>
        </p:spPr>
      </p:pic>
      <p:sp>
        <p:nvSpPr>
          <p:cNvPr id="11" name="Rectangle 10">
            <a:extLst>
              <a:ext uri="{FF2B5EF4-FFF2-40B4-BE49-F238E27FC236}">
                <a16:creationId xmlns:a16="http://schemas.microsoft.com/office/drawing/2014/main" id="{93811FB2-ED49-E942-BEDC-5615FC8DC592}"/>
              </a:ext>
            </a:extLst>
          </p:cNvPr>
          <p:cNvSpPr/>
          <p:nvPr/>
        </p:nvSpPr>
        <p:spPr>
          <a:xfrm>
            <a:off x="6486323" y="1733258"/>
            <a:ext cx="5094682" cy="1077218"/>
          </a:xfrm>
          <a:prstGeom prst="rect">
            <a:avLst/>
          </a:prstGeom>
        </p:spPr>
        <p:txBody>
          <a:bodyPr wrap="square">
            <a:spAutoFit/>
          </a:bodyPr>
          <a:lstStyle/>
          <a:p>
            <a:r>
              <a:rPr lang="en-GB" sz="1600" dirty="0">
                <a:solidFill>
                  <a:srgbClr val="5F3058"/>
                </a:solidFill>
                <a:latin typeface="Arial" panose="020B0604020202020204" pitchFamily="34" charset="0"/>
                <a:cs typeface="Arial" panose="020B0604020202020204" pitchFamily="34" charset="0"/>
              </a:rPr>
              <a:t>Pre-pandemic, 8% of remote-capable employees worked exclusively from home, with this increasing to 42% having a hybrid schedule, and 39% working entirely from home as of February 2022. </a:t>
            </a:r>
          </a:p>
        </p:txBody>
      </p:sp>
      <p:cxnSp>
        <p:nvCxnSpPr>
          <p:cNvPr id="14" name="Straight Connector 13">
            <a:extLst>
              <a:ext uri="{FF2B5EF4-FFF2-40B4-BE49-F238E27FC236}">
                <a16:creationId xmlns:a16="http://schemas.microsoft.com/office/drawing/2014/main" id="{B78962FC-1E0B-C341-8A20-C86197ABD775}"/>
              </a:ext>
            </a:extLst>
          </p:cNvPr>
          <p:cNvCxnSpPr>
            <a:cxnSpLocks/>
          </p:cNvCxnSpPr>
          <p:nvPr/>
        </p:nvCxnSpPr>
        <p:spPr>
          <a:xfrm>
            <a:off x="5203372" y="1541302"/>
            <a:ext cx="6516000" cy="0"/>
          </a:xfrm>
          <a:prstGeom prst="line">
            <a:avLst/>
          </a:prstGeom>
          <a:ln w="28575">
            <a:solidFill>
              <a:srgbClr val="5F3058"/>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2FE30138-50A5-BF49-99A3-83D38F6A5E6B}"/>
              </a:ext>
            </a:extLst>
          </p:cNvPr>
          <p:cNvSpPr txBox="1">
            <a:spLocks/>
          </p:cNvSpPr>
          <p:nvPr/>
        </p:nvSpPr>
        <p:spPr>
          <a:xfrm>
            <a:off x="5127004" y="3092028"/>
            <a:ext cx="6738457" cy="3054768"/>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Utilising technology to elevate hybrid working</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With full time migration to offices unlikely to occur ever again, and hybrid working being embraced globally, organisations are now shifting their focus to technologies that elevate this way of working, support employee-collaboration and develop smarter management solutions.</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This drastic change in how we work, means steps must be taken to ensure hybrid work is productive and engaging and not just a policy or perk. Additionally, failing to offer flexible work arrangements risk an organisation's hiring, employee engagement, performance, wellbeing and retention strategies.</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Technologies include </a:t>
            </a:r>
            <a:r>
              <a:rPr lang="en-GB" sz="1000" dirty="0" err="1">
                <a:solidFill>
                  <a:srgbClr val="29265B"/>
                </a:solidFill>
                <a:latin typeface="Arial" panose="020B0604020202020204" pitchFamily="34" charset="0"/>
                <a:cs typeface="Arial" panose="020B0604020202020204" pitchFamily="34" charset="0"/>
              </a:rPr>
              <a:t>Spotcues</a:t>
            </a:r>
            <a:r>
              <a:rPr lang="en-GB" sz="1000" dirty="0">
                <a:solidFill>
                  <a:srgbClr val="29265B"/>
                </a:solidFill>
                <a:latin typeface="Arial" panose="020B0604020202020204" pitchFamily="34" charset="0"/>
                <a:cs typeface="Arial" panose="020B0604020202020204" pitchFamily="34" charset="0"/>
              </a:rPr>
              <a:t>, who design and develop a platform that streamlines employee communications and workflows to keep people engaged and informed. </a:t>
            </a:r>
            <a:r>
              <a:rPr lang="en-GB" sz="1000" dirty="0" err="1">
                <a:solidFill>
                  <a:srgbClr val="29265B"/>
                </a:solidFill>
                <a:latin typeface="Arial" panose="020B0604020202020204" pitchFamily="34" charset="0"/>
                <a:cs typeface="Arial" panose="020B0604020202020204" pitchFamily="34" charset="0"/>
              </a:rPr>
              <a:t>Spotcues</a:t>
            </a:r>
            <a:r>
              <a:rPr lang="en-GB" sz="1000" dirty="0">
                <a:solidFill>
                  <a:srgbClr val="29265B"/>
                </a:solidFill>
                <a:latin typeface="Arial" panose="020B0604020202020204" pitchFamily="34" charset="0"/>
                <a:cs typeface="Arial" panose="020B0604020202020204" pitchFamily="34" charset="0"/>
              </a:rPr>
              <a:t> were acquired by UKG Inc. in February 2022. Secondly, Timesheet Mobile, develop a geofence enabled workforce management solution, enabling businesses to schedule and track their mobile employee’s projects, shift times and locations.</a:t>
            </a:r>
          </a:p>
          <a:p>
            <a:pPr marL="0" indent="0">
              <a:lnSpc>
                <a:spcPct val="150000"/>
              </a:lnSpc>
              <a:buNone/>
            </a:pPr>
            <a:endParaRPr lang="en-GB" sz="1000" dirty="0">
              <a:solidFill>
                <a:srgbClr val="29265B"/>
              </a:solidFill>
              <a:highlight>
                <a:srgbClr val="FFFF00"/>
              </a:highlight>
              <a:latin typeface="Arial" panose="020B0604020202020204" pitchFamily="34" charset="0"/>
              <a:cs typeface="Arial" panose="020B0604020202020204" pitchFamily="34" charset="0"/>
            </a:endParaRP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F5CD66D5-B4AA-4024-B7F9-5FE230E7FC0B}"/>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6" name="Title 1">
            <a:extLst>
              <a:ext uri="{FF2B5EF4-FFF2-40B4-BE49-F238E27FC236}">
                <a16:creationId xmlns:a16="http://schemas.microsoft.com/office/drawing/2014/main" id="{D2A415B1-5F6F-446E-8802-5D929E9AE12B}"/>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
        <p:nvSpPr>
          <p:cNvPr id="15" name="Text Placeholder 3">
            <a:extLst>
              <a:ext uri="{FF2B5EF4-FFF2-40B4-BE49-F238E27FC236}">
                <a16:creationId xmlns:a16="http://schemas.microsoft.com/office/drawing/2014/main" id="{44AEB225-51A9-41E1-A250-624631D6F898}"/>
              </a:ext>
            </a:extLst>
          </p:cNvPr>
          <p:cNvSpPr txBox="1">
            <a:spLocks/>
          </p:cNvSpPr>
          <p:nvPr/>
        </p:nvSpPr>
        <p:spPr>
          <a:xfrm>
            <a:off x="924953" y="446680"/>
            <a:ext cx="8404103" cy="5634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cap="all" baseline="0">
                <a:solidFill>
                  <a:srgbClr val="5F30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097AB"/>
                </a:solidFill>
                <a:highlight>
                  <a:srgbClr val="FFFFFF"/>
                </a:highlight>
              </a:rPr>
              <a:t>Future of Work : </a:t>
            </a:r>
            <a:r>
              <a:rPr lang="en-US" sz="2000" dirty="0">
                <a:solidFill>
                  <a:schemeClr val="tx2"/>
                </a:solidFill>
              </a:rPr>
              <a:t>redesigning</a:t>
            </a:r>
            <a:r>
              <a:rPr lang="en-US" sz="2000" dirty="0"/>
              <a:t> the world of work </a:t>
            </a:r>
          </a:p>
        </p:txBody>
      </p:sp>
    </p:spTree>
    <p:extLst>
      <p:ext uri="{BB962C8B-B14F-4D97-AF65-F5344CB8AC3E}">
        <p14:creationId xmlns:p14="http://schemas.microsoft.com/office/powerpoint/2010/main" val="275432757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room&#10;&#10;Description automatically generated with medium confidence">
            <a:extLst>
              <a:ext uri="{FF2B5EF4-FFF2-40B4-BE49-F238E27FC236}">
                <a16:creationId xmlns:a16="http://schemas.microsoft.com/office/drawing/2014/main" id="{DCFCB930-3415-4D97-B585-6C2CF4BB9A27}"/>
              </a:ext>
            </a:extLst>
          </p:cNvPr>
          <p:cNvPicPr>
            <a:picLocks noChangeAspect="1"/>
          </p:cNvPicPr>
          <p:nvPr/>
        </p:nvPicPr>
        <p:blipFill rotWithShape="1">
          <a:blip r:embed="rId3"/>
          <a:srcRect r="32009"/>
          <a:stretch/>
        </p:blipFill>
        <p:spPr>
          <a:xfrm>
            <a:off x="9918326" y="1447800"/>
            <a:ext cx="2273674" cy="2229392"/>
          </a:xfrm>
          <a:prstGeom prst="rect">
            <a:avLst/>
          </a:prstGeom>
        </p:spPr>
      </p:pic>
      <p:sp>
        <p:nvSpPr>
          <p:cNvPr id="22" name="Text Placeholder 4">
            <a:extLst>
              <a:ext uri="{FF2B5EF4-FFF2-40B4-BE49-F238E27FC236}">
                <a16:creationId xmlns:a16="http://schemas.microsoft.com/office/drawing/2014/main" id="{2FE30138-50A5-BF49-99A3-83D38F6A5E6B}"/>
              </a:ext>
            </a:extLst>
          </p:cNvPr>
          <p:cNvSpPr txBox="1">
            <a:spLocks/>
          </p:cNvSpPr>
          <p:nvPr/>
        </p:nvSpPr>
        <p:spPr>
          <a:xfrm>
            <a:off x="5069327" y="1447799"/>
            <a:ext cx="4653829" cy="4700450"/>
          </a:xfrm>
          <a:prstGeom prst="rect">
            <a:avLst/>
          </a:prstGeom>
          <a:solidFill>
            <a:schemeClr val="bg1"/>
          </a:solidFill>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Data literacy is imperative today </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As a result of the rapid pace of technological development, and the hybrid-working model, building a data-literate workforce is now more important now than ever.</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The level of basic data literacy skills among the general HR population (excluding people analytics professionals) is one of the single greatest predictors of an organisation's people analytics maturity. Benefits such as growth, operational efficiency, and cultural transformation can all be derived from having a data literate workforce. Organisations using people analytics to support HR functions and business decisions see an 82 per cent higher-than-average profit over three years than their low-maturity counterparts.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But, with the growing amount of data across organisations - productivity metrics, survey results, sales performance and workforce costs, translating it can be a difficult task for HR teams, with 60% of organisation’s HR staff not having basic data literacy skills yet.</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Acquisitions in this space include Claro, a global labour market intelligence platform, for human capital information, who were acquired by </a:t>
            </a:r>
            <a:r>
              <a:rPr lang="en-GB" sz="1000" dirty="0" err="1">
                <a:solidFill>
                  <a:srgbClr val="29265B"/>
                </a:solidFill>
                <a:latin typeface="Arial" panose="020B0604020202020204" pitchFamily="34" charset="0"/>
                <a:cs typeface="Arial" panose="020B0604020202020204" pitchFamily="34" charset="0"/>
              </a:rPr>
              <a:t>WilsonHCG</a:t>
            </a:r>
            <a:r>
              <a:rPr lang="en-GB" sz="1000" dirty="0">
                <a:solidFill>
                  <a:srgbClr val="29265B"/>
                </a:solidFill>
                <a:latin typeface="Arial" panose="020B0604020202020204" pitchFamily="34" charset="0"/>
                <a:cs typeface="Arial" panose="020B0604020202020204" pitchFamily="34" charset="0"/>
              </a:rPr>
              <a:t> in March 2022. </a:t>
            </a:r>
          </a:p>
        </p:txBody>
      </p:sp>
      <p:sp>
        <p:nvSpPr>
          <p:cNvPr id="12" name="Rectangle 11">
            <a:extLst>
              <a:ext uri="{FF2B5EF4-FFF2-40B4-BE49-F238E27FC236}">
                <a16:creationId xmlns:a16="http://schemas.microsoft.com/office/drawing/2014/main" id="{E5DE5B09-5B59-2848-8C74-2BA9F8C0A673}"/>
              </a:ext>
            </a:extLst>
          </p:cNvPr>
          <p:cNvSpPr/>
          <p:nvPr/>
        </p:nvSpPr>
        <p:spPr>
          <a:xfrm>
            <a:off x="9858599" y="3875061"/>
            <a:ext cx="2006861" cy="1569660"/>
          </a:xfrm>
          <a:prstGeom prst="rect">
            <a:avLst/>
          </a:prstGeom>
        </p:spPr>
        <p:txBody>
          <a:bodyPr wrap="square">
            <a:spAutoFit/>
          </a:bodyPr>
          <a:lstStyle/>
          <a:p>
            <a:r>
              <a:rPr lang="en-GB" sz="1200" dirty="0">
                <a:solidFill>
                  <a:srgbClr val="5F3058"/>
                </a:solidFill>
                <a:latin typeface="Arial" panose="020B0604020202020204" pitchFamily="34" charset="0"/>
                <a:cs typeface="Arial" panose="020B0604020202020204" pitchFamily="34" charset="0"/>
              </a:rPr>
              <a:t>Companies are increasingly leveraging new technologies and data, to adjust to the new expectations of hybrid-working and improve business processes. </a:t>
            </a:r>
          </a:p>
          <a:p>
            <a:endParaRPr lang="en-US" sz="1200" dirty="0">
              <a:solidFill>
                <a:srgbClr val="5F3058"/>
              </a:solidFill>
              <a:highlight>
                <a:srgbClr val="FFFF00"/>
              </a:highlight>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D5EF9DF3-A1E7-304D-AE55-6CD4AE3F7B39}"/>
              </a:ext>
            </a:extLst>
          </p:cNvPr>
          <p:cNvCxnSpPr>
            <a:cxnSpLocks/>
          </p:cNvCxnSpPr>
          <p:nvPr/>
        </p:nvCxnSpPr>
        <p:spPr>
          <a:xfrm>
            <a:off x="9918327" y="3701143"/>
            <a:ext cx="2273673" cy="0"/>
          </a:xfrm>
          <a:prstGeom prst="line">
            <a:avLst/>
          </a:prstGeom>
          <a:ln w="101600">
            <a:solidFill>
              <a:srgbClr val="5F3058"/>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C98101AF-EE1D-4FB2-BACE-32380EC63481}"/>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5" name="Title 1">
            <a:extLst>
              <a:ext uri="{FF2B5EF4-FFF2-40B4-BE49-F238E27FC236}">
                <a16:creationId xmlns:a16="http://schemas.microsoft.com/office/drawing/2014/main" id="{1A8E8C34-E1E7-4A77-96FF-546B7A930CBF}"/>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
        <p:nvSpPr>
          <p:cNvPr id="10" name="Text Placeholder 4">
            <a:extLst>
              <a:ext uri="{FF2B5EF4-FFF2-40B4-BE49-F238E27FC236}">
                <a16:creationId xmlns:a16="http://schemas.microsoft.com/office/drawing/2014/main" id="{60F8DB27-2910-4FC2-B2A1-414B6B653A95}"/>
              </a:ext>
            </a:extLst>
          </p:cNvPr>
          <p:cNvSpPr txBox="1">
            <a:spLocks/>
          </p:cNvSpPr>
          <p:nvPr/>
        </p:nvSpPr>
        <p:spPr>
          <a:xfrm>
            <a:off x="288033" y="1447799"/>
            <a:ext cx="4653829" cy="4700451"/>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dirty="0">
                <a:solidFill>
                  <a:schemeClr val="tx2"/>
                </a:solidFill>
                <a:highlight>
                  <a:srgbClr val="FFFFFF"/>
                </a:highlight>
                <a:latin typeface="Arial" panose="020B0604020202020204" pitchFamily="34" charset="0"/>
                <a:cs typeface="Arial" panose="020B0604020202020204" pitchFamily="34" charset="0"/>
              </a:rPr>
              <a:t>Leveraging technologies for hyper-automation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The post-pandemic world has seen the expansion of hyper-automation, allowing teams to perform quicker and more efficiently. With remote work demanding higher digital collaboration, organisations are implementing technologies to optimise the processes that HR teams engage with throughout the workday.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Hyper-automation can increase workforce competence by reducing manual work. Employee upskilling can also be improved as non-technical employees no longer need to depend on IT, meaning any business user can become an automation leader within their department. Moreover, productivity will be increased by enabling robots and people to automate the more complex and end-to-end business process from the basic process.</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This orchestrated use of multiple technologies such as Artificial Intelligence (AI), Machine Learning, Robotic Process Automation (RPA) and other decision, process and task automation tools, can be utilised, allowing HR leaders to fast-track and identify, vet and automate as many business processes as possible.</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Software providers include </a:t>
            </a:r>
            <a:r>
              <a:rPr lang="en-GB" sz="1000" dirty="0" err="1">
                <a:solidFill>
                  <a:srgbClr val="29265B"/>
                </a:solidFill>
                <a:latin typeface="Arial" panose="020B0604020202020204" pitchFamily="34" charset="0"/>
                <a:cs typeface="Arial" panose="020B0604020202020204" pitchFamily="34" charset="0"/>
              </a:rPr>
              <a:t>Cloudsnap</a:t>
            </a:r>
            <a:r>
              <a:rPr lang="en-GB" sz="1000" dirty="0">
                <a:solidFill>
                  <a:srgbClr val="29265B"/>
                </a:solidFill>
                <a:latin typeface="Arial" panose="020B0604020202020204" pitchFamily="34" charset="0"/>
                <a:cs typeface="Arial" panose="020B0604020202020204" pitchFamily="34" charset="0"/>
              </a:rPr>
              <a:t>, who’s technology enables seamless integration of systems to automate manual data exchange processes (acquired by </a:t>
            </a:r>
            <a:r>
              <a:rPr lang="en-GB" sz="1000" dirty="0" err="1">
                <a:solidFill>
                  <a:srgbClr val="29265B"/>
                </a:solidFill>
                <a:latin typeface="Arial" panose="020B0604020202020204" pitchFamily="34" charset="0"/>
                <a:cs typeface="Arial" panose="020B0604020202020204" pitchFamily="34" charset="0"/>
              </a:rPr>
              <a:t>Paylocity</a:t>
            </a:r>
            <a:r>
              <a:rPr lang="en-GB" sz="1000" dirty="0">
                <a:solidFill>
                  <a:srgbClr val="29265B"/>
                </a:solidFill>
                <a:latin typeface="Arial" panose="020B0604020202020204" pitchFamily="34" charset="0"/>
                <a:cs typeface="Arial" panose="020B0604020202020204" pitchFamily="34" charset="0"/>
              </a:rPr>
              <a:t> Holding Corporation in January 2022).</a:t>
            </a: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sp>
        <p:nvSpPr>
          <p:cNvPr id="17" name="Text Placeholder 3">
            <a:extLst>
              <a:ext uri="{FF2B5EF4-FFF2-40B4-BE49-F238E27FC236}">
                <a16:creationId xmlns:a16="http://schemas.microsoft.com/office/drawing/2014/main" id="{D557D257-A3C0-48F6-B44A-2CE51B54B08A}"/>
              </a:ext>
            </a:extLst>
          </p:cNvPr>
          <p:cNvSpPr txBox="1">
            <a:spLocks/>
          </p:cNvSpPr>
          <p:nvPr/>
        </p:nvSpPr>
        <p:spPr>
          <a:xfrm>
            <a:off x="924953" y="446680"/>
            <a:ext cx="8404103" cy="5634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cap="all" baseline="0">
                <a:solidFill>
                  <a:srgbClr val="5F30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097AB"/>
                </a:solidFill>
                <a:highlight>
                  <a:srgbClr val="FFFFFF"/>
                </a:highlight>
              </a:rPr>
              <a:t>Future of Work : </a:t>
            </a:r>
            <a:r>
              <a:rPr lang="en-US" sz="2000" dirty="0">
                <a:solidFill>
                  <a:schemeClr val="tx2"/>
                </a:solidFill>
              </a:rPr>
              <a:t>redesigning</a:t>
            </a:r>
            <a:r>
              <a:rPr lang="en-US" sz="2000" dirty="0"/>
              <a:t> the world of work </a:t>
            </a:r>
          </a:p>
        </p:txBody>
      </p:sp>
    </p:spTree>
    <p:extLst>
      <p:ext uri="{BB962C8B-B14F-4D97-AF65-F5344CB8AC3E}">
        <p14:creationId xmlns:p14="http://schemas.microsoft.com/office/powerpoint/2010/main" val="13124624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D60713E-27D2-144A-8F0E-176927065666}"/>
              </a:ext>
            </a:extLst>
          </p:cNvPr>
          <p:cNvSpPr>
            <a:spLocks noGrp="1"/>
          </p:cNvSpPr>
          <p:nvPr>
            <p:ph type="body" sz="quarter" idx="10"/>
          </p:nvPr>
        </p:nvSpPr>
        <p:spPr/>
        <p:txBody>
          <a:bodyPr/>
          <a:lstStyle/>
          <a:p>
            <a:r>
              <a:rPr lang="en-US" dirty="0"/>
              <a:t>Q1 2022</a:t>
            </a:r>
          </a:p>
        </p:txBody>
      </p:sp>
      <p:sp>
        <p:nvSpPr>
          <p:cNvPr id="5" name="Text Placeholder 4">
            <a:extLst>
              <a:ext uri="{FF2B5EF4-FFF2-40B4-BE49-F238E27FC236}">
                <a16:creationId xmlns:a16="http://schemas.microsoft.com/office/drawing/2014/main" id="{F82FD355-7B54-604C-8B47-472F9957D974}"/>
              </a:ext>
            </a:extLst>
          </p:cNvPr>
          <p:cNvSpPr txBox="1">
            <a:spLocks/>
          </p:cNvSpPr>
          <p:nvPr/>
        </p:nvSpPr>
        <p:spPr>
          <a:xfrm>
            <a:off x="277401" y="1458929"/>
            <a:ext cx="7530018" cy="47344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M&amp;A Overview</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In this report, we highlight 29 of the 62 M&amp;A transactions within the HRTech sector which completed during the first quarter of 2022. Overall deal volumes have increased since the last quarter by 7% and maintained a similar volume of deals compared to the same period of 2021.</a:t>
            </a:r>
          </a:p>
          <a:p>
            <a:pPr marL="0" indent="0">
              <a:lnSpc>
                <a:spcPct val="100000"/>
              </a:lnSpc>
              <a:buNone/>
            </a:pPr>
            <a:r>
              <a:rPr lang="en-GB" sz="1000" dirty="0">
                <a:solidFill>
                  <a:srgbClr val="29265B"/>
                </a:solidFill>
                <a:latin typeface="Arial" panose="020B0604020202020204" pitchFamily="34" charset="0"/>
                <a:cs typeface="Arial" panose="020B0604020202020204" pitchFamily="34" charset="0"/>
              </a:rPr>
              <a:t>The start to 2022 has seen a continuation of this momentum which means employers must remain committed and creative in attracting and retaining top talent. Like last year, we are seeing interview processes shortened, roles decentralised and enhanced compensation and benefits programs on offer. </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Notably, talent developed was hot area in M&amp;A, with 39% of identified deals taking place in this space, followed by talent attraction and workforce management, representing 34% and 15% of the total deal volume, respectively. </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Cross-border transactions accounted for 37% of the total and 99% of deals involved a strategic or PE-backed buyer. The most active regions in terms of HRTech M&amp;A continue to be the US and Europe (mainly the UK), though the volume has declined in Asia.</a:t>
            </a:r>
          </a:p>
          <a:p>
            <a:pPr marL="0" indent="0">
              <a:lnSpc>
                <a:spcPct val="100000"/>
              </a:lnSpc>
              <a:buNone/>
            </a:pPr>
            <a:endParaRPr lang="en-US" sz="900" b="1" dirty="0">
              <a:solidFill>
                <a:srgbClr val="29265B"/>
              </a:solidFill>
              <a:highlight>
                <a:srgbClr val="FFFFFF"/>
              </a:highlight>
              <a:latin typeface="Arial" panose="020B0604020202020204" pitchFamily="34" charset="0"/>
              <a:cs typeface="Arial" panose="020B0604020202020204" pitchFamily="34" charset="0"/>
            </a:endParaRPr>
          </a:p>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Public Companies Overview</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Q1 saw a decrease in average revenue multiples across our large and mid cap sample of quoted companies. This is reflective of the turbulent geopolitical market reaction to the invasion of Ukraine in late February. Central Banks have increased interest rates in this quarter to oppose growing inflationary pressure. As of 31st March, the average forward revenue multiple overall was 6.5x, going up to 7.9x for Large Cap companies.</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Limeade,</a:t>
            </a:r>
            <a:r>
              <a:rPr lang="en-GB" sz="1000" dirty="0">
                <a:solidFill>
                  <a:srgbClr val="29265B"/>
                </a:solidFill>
                <a:latin typeface="Arial" panose="020B0604020202020204" pitchFamily="34" charset="0"/>
                <a:cs typeface="Arial" panose="020B0604020202020204" pitchFamily="34" charset="0"/>
              </a:rPr>
              <a:t> an immersive employee well-being company that creates healthy employee experiences, has been added to the cohort of small cap public companies we track in the HRTech space.</a:t>
            </a:r>
            <a:r>
              <a:rPr lang="en-US" sz="1000" dirty="0">
                <a:solidFill>
                  <a:srgbClr val="FF0000"/>
                </a:solidFill>
                <a:latin typeface="Arial" panose="020B0604020202020204" pitchFamily="34" charset="0"/>
                <a:cs typeface="Arial" panose="020B0604020202020204" pitchFamily="34" charset="0"/>
              </a:rPr>
              <a:t> </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Revenue growth continues to be a critical driver of higher valuations. The companies exhibiting the highest expected revenue growth </a:t>
            </a:r>
            <a:r>
              <a:rPr lang="en-US" sz="1000" dirty="0" err="1">
                <a:solidFill>
                  <a:srgbClr val="29265B"/>
                </a:solidFill>
                <a:latin typeface="Arial" panose="020B0604020202020204" pitchFamily="34" charset="0"/>
                <a:cs typeface="Arial" panose="020B0604020202020204" pitchFamily="34" charset="0"/>
              </a:rPr>
              <a:t>ReadyTech</a:t>
            </a:r>
            <a:r>
              <a:rPr lang="en-US" sz="1000" dirty="0">
                <a:solidFill>
                  <a:srgbClr val="29265B"/>
                </a:solidFill>
                <a:latin typeface="Arial" panose="020B0604020202020204" pitchFamily="34" charset="0"/>
                <a:cs typeface="Arial" panose="020B0604020202020204" pitchFamily="34" charset="0"/>
              </a:rPr>
              <a:t> (people management software provider) and Seek (an employee marketplace). Recurring revenue as a proportion of total revenues averaged above 85%, with Small Cap companies generating as much as 94% recurring revenues.</a:t>
            </a:r>
          </a:p>
        </p:txBody>
      </p:sp>
      <p:sp>
        <p:nvSpPr>
          <p:cNvPr id="6" name="Rectangle 5">
            <a:extLst>
              <a:ext uri="{FF2B5EF4-FFF2-40B4-BE49-F238E27FC236}">
                <a16:creationId xmlns:a16="http://schemas.microsoft.com/office/drawing/2014/main" id="{195BC14B-1492-F444-A06D-4AEFBEA61E69}"/>
              </a:ext>
            </a:extLst>
          </p:cNvPr>
          <p:cNvSpPr/>
          <p:nvPr/>
        </p:nvSpPr>
        <p:spPr>
          <a:xfrm>
            <a:off x="8161638" y="1458931"/>
            <a:ext cx="3566073" cy="4438209"/>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323C3191-E61B-3344-AA67-23643560CF29}"/>
              </a:ext>
            </a:extLst>
          </p:cNvPr>
          <p:cNvSpPr txBox="1">
            <a:spLocks/>
          </p:cNvSpPr>
          <p:nvPr/>
        </p:nvSpPr>
        <p:spPr>
          <a:xfrm>
            <a:off x="8859779" y="2069758"/>
            <a:ext cx="2513713" cy="29779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Compensation and Benefits </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relating to the management of employee compensation and benefits administration</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Performance Management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Systems to track, measure and reward employee performance</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Talent Attraction</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Tools to help employers recruit new staff and to help prospective employees search for jobs </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Talent Development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providing the means to train and develop an effective workforce </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Workforce Management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that facilitates ‘everyday’ HR work and the management of employees </a:t>
            </a:r>
          </a:p>
        </p:txBody>
      </p:sp>
      <p:pic>
        <p:nvPicPr>
          <p:cNvPr id="8" name="Picture 7">
            <a:extLst>
              <a:ext uri="{FF2B5EF4-FFF2-40B4-BE49-F238E27FC236}">
                <a16:creationId xmlns:a16="http://schemas.microsoft.com/office/drawing/2014/main" id="{37AFC8A3-9ED5-7F45-ADDF-9B81F9940BD5}"/>
              </a:ext>
            </a:extLst>
          </p:cNvPr>
          <p:cNvPicPr>
            <a:picLocks noChangeAspect="1"/>
          </p:cNvPicPr>
          <p:nvPr/>
        </p:nvPicPr>
        <p:blipFill>
          <a:blip r:embed="rId3"/>
          <a:stretch>
            <a:fillRect/>
          </a:stretch>
        </p:blipFill>
        <p:spPr>
          <a:xfrm>
            <a:off x="8381238" y="3398178"/>
            <a:ext cx="448923" cy="310793"/>
          </a:xfrm>
          <a:prstGeom prst="rect">
            <a:avLst/>
          </a:prstGeom>
        </p:spPr>
      </p:pic>
      <p:pic>
        <p:nvPicPr>
          <p:cNvPr id="9" name="Picture 8" descr="Icon&#10;&#10;Description automatically generated">
            <a:extLst>
              <a:ext uri="{FF2B5EF4-FFF2-40B4-BE49-F238E27FC236}">
                <a16:creationId xmlns:a16="http://schemas.microsoft.com/office/drawing/2014/main" id="{FEAE8D49-A625-7E43-ABD1-68CC10BD6C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585" y="3992316"/>
            <a:ext cx="462576" cy="310793"/>
          </a:xfrm>
          <a:prstGeom prst="rect">
            <a:avLst/>
          </a:prstGeom>
        </p:spPr>
      </p:pic>
      <p:pic>
        <p:nvPicPr>
          <p:cNvPr id="10" name="Picture 9" descr="A picture containing park&#10;&#10;Description automatically generated">
            <a:extLst>
              <a:ext uri="{FF2B5EF4-FFF2-40B4-BE49-F238E27FC236}">
                <a16:creationId xmlns:a16="http://schemas.microsoft.com/office/drawing/2014/main" id="{F3B60532-C408-894E-B755-3570FD4E38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2862" y="2789420"/>
            <a:ext cx="352022" cy="440028"/>
          </a:xfrm>
          <a:prstGeom prst="rect">
            <a:avLst/>
          </a:prstGeom>
        </p:spPr>
      </p:pic>
      <p:pic>
        <p:nvPicPr>
          <p:cNvPr id="11" name="Picture 10" descr="A picture containing text, basket&#10;&#10;Description automatically generated">
            <a:extLst>
              <a:ext uri="{FF2B5EF4-FFF2-40B4-BE49-F238E27FC236}">
                <a16:creationId xmlns:a16="http://schemas.microsoft.com/office/drawing/2014/main" id="{CFFB0F89-1670-2A42-B667-09391AB135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8002" y="2046638"/>
            <a:ext cx="381742" cy="477178"/>
          </a:xfrm>
          <a:prstGeom prst="rect">
            <a:avLst/>
          </a:prstGeom>
        </p:spPr>
      </p:pic>
      <p:sp>
        <p:nvSpPr>
          <p:cNvPr id="12" name="Rectangle 11">
            <a:extLst>
              <a:ext uri="{FF2B5EF4-FFF2-40B4-BE49-F238E27FC236}">
                <a16:creationId xmlns:a16="http://schemas.microsoft.com/office/drawing/2014/main" id="{C7621D06-D920-9A41-A0E3-D513028EF6CD}"/>
              </a:ext>
            </a:extLst>
          </p:cNvPr>
          <p:cNvSpPr/>
          <p:nvPr/>
        </p:nvSpPr>
        <p:spPr>
          <a:xfrm>
            <a:off x="8311085" y="1690249"/>
            <a:ext cx="1633589" cy="223587"/>
          </a:xfrm>
          <a:prstGeom prst="rect">
            <a:avLst/>
          </a:prstGeom>
        </p:spPr>
        <p:txBody>
          <a:bodyPr wrap="none">
            <a:spAutoFit/>
          </a:bodyPr>
          <a:lstStyle/>
          <a:p>
            <a:pPr>
              <a:lnSpc>
                <a:spcPts val="1000"/>
              </a:lnSpc>
              <a:spcAft>
                <a:spcPts val="600"/>
              </a:spcAft>
            </a:pPr>
            <a:r>
              <a:rPr lang="en-GB" sz="1200" b="1" dirty="0">
                <a:solidFill>
                  <a:srgbClr val="5F3058"/>
                </a:solidFill>
                <a:latin typeface="Arial" panose="020B0604020202020204" pitchFamily="34" charset="0"/>
                <a:cs typeface="Arial" panose="020B0604020202020204" pitchFamily="34" charset="0"/>
              </a:rPr>
              <a:t>HRTech Subsectors</a:t>
            </a:r>
          </a:p>
        </p:txBody>
      </p:sp>
      <p:pic>
        <p:nvPicPr>
          <p:cNvPr id="13" name="Picture 12" descr="A picture containing text&#10;&#10;Description automatically generated">
            <a:extLst>
              <a:ext uri="{FF2B5EF4-FFF2-40B4-BE49-F238E27FC236}">
                <a16:creationId xmlns:a16="http://schemas.microsoft.com/office/drawing/2014/main" id="{EFEE34A2-F388-C241-B92D-A3D98BE289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1603" y="4554024"/>
            <a:ext cx="574207" cy="385795"/>
          </a:xfrm>
          <a:prstGeom prst="rect">
            <a:avLst/>
          </a:prstGeom>
        </p:spPr>
      </p:pic>
      <p:sp>
        <p:nvSpPr>
          <p:cNvPr id="17" name="Text Placeholder 3">
            <a:extLst>
              <a:ext uri="{FF2B5EF4-FFF2-40B4-BE49-F238E27FC236}">
                <a16:creationId xmlns:a16="http://schemas.microsoft.com/office/drawing/2014/main" id="{E06CE72D-3986-4944-AFAA-43153169580B}"/>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9" name="Title 1">
            <a:extLst>
              <a:ext uri="{FF2B5EF4-FFF2-40B4-BE49-F238E27FC236}">
                <a16:creationId xmlns:a16="http://schemas.microsoft.com/office/drawing/2014/main" id="{EC1BD138-EB68-4711-9947-6C1964E305EE}"/>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Tree>
    <p:extLst>
      <p:ext uri="{BB962C8B-B14F-4D97-AF65-F5344CB8AC3E}">
        <p14:creationId xmlns:p14="http://schemas.microsoft.com/office/powerpoint/2010/main" val="131562620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6A2C9-E2A0-8046-AA3A-2BD8A274E56C}"/>
              </a:ext>
            </a:extLst>
          </p:cNvPr>
          <p:cNvSpPr>
            <a:spLocks noGrp="1"/>
          </p:cNvSpPr>
          <p:nvPr>
            <p:ph type="body" sz="quarter" idx="10"/>
          </p:nvPr>
        </p:nvSpPr>
        <p:spPr/>
        <p:txBody>
          <a:bodyPr/>
          <a:lstStyle/>
          <a:p>
            <a:r>
              <a:rPr lang="en-US" dirty="0"/>
              <a:t>DEALS SNAPSHOT</a:t>
            </a:r>
          </a:p>
        </p:txBody>
      </p:sp>
      <p:sp>
        <p:nvSpPr>
          <p:cNvPr id="17" name="Text Placeholder 3">
            <a:extLst>
              <a:ext uri="{FF2B5EF4-FFF2-40B4-BE49-F238E27FC236}">
                <a16:creationId xmlns:a16="http://schemas.microsoft.com/office/drawing/2014/main" id="{38230A07-DBBE-40A8-BCF6-4354AB836A0B}"/>
              </a:ext>
            </a:extLst>
          </p:cNvPr>
          <p:cNvSpPr>
            <a:spLocks noGrp="1"/>
          </p:cNvSpPr>
          <p:nvPr>
            <p:ph type="body" sz="quarter" idx="11"/>
          </p:nvPr>
        </p:nvSpPr>
        <p:spPr>
          <a:xfrm>
            <a:off x="8229574" y="6420664"/>
            <a:ext cx="3413051" cy="292180"/>
          </a:xfrm>
        </p:spPr>
        <p:txBody>
          <a:bodyPr>
            <a:noAutofit/>
          </a:bodyPr>
          <a:lstStyle/>
          <a:p>
            <a:r>
              <a:rPr lang="en-US" dirty="0"/>
              <a:t>HR Technology Sector M&amp;A Review</a:t>
            </a:r>
          </a:p>
        </p:txBody>
      </p:sp>
      <p:sp>
        <p:nvSpPr>
          <p:cNvPr id="21" name="Text Placeholder 20">
            <a:extLst>
              <a:ext uri="{FF2B5EF4-FFF2-40B4-BE49-F238E27FC236}">
                <a16:creationId xmlns:a16="http://schemas.microsoft.com/office/drawing/2014/main" id="{1E9CE5E6-0151-6449-978B-F046AEF7889B}"/>
              </a:ext>
            </a:extLst>
          </p:cNvPr>
          <p:cNvSpPr>
            <a:spLocks noGrp="1"/>
          </p:cNvSpPr>
          <p:nvPr>
            <p:ph type="body" sz="quarter" idx="16"/>
          </p:nvPr>
        </p:nvSpPr>
        <p:spPr>
          <a:xfrm>
            <a:off x="566616" y="2880987"/>
            <a:ext cx="3296438" cy="3009632"/>
          </a:xfrm>
        </p:spPr>
        <p:txBody>
          <a:bodyPr>
            <a:normAutofit/>
          </a:bodyPr>
          <a:lstStyle/>
          <a:p>
            <a:pPr>
              <a:lnSpc>
                <a:spcPts val="1000"/>
              </a:lnSpc>
            </a:pPr>
            <a:r>
              <a:rPr lang="en-GB" sz="1000" dirty="0"/>
              <a:t>Founded in 2020 by the merger of Ultimate Software and Kronos Incorporated, one of the world’s leading HCM cloud companies, the unique Life-work Technology approach to HR, payroll, and workforce management solutions for all people helps 50,000 organisations around the globe across every industry anticipate and adapt to their employees’ needs beyond just work. </a:t>
            </a:r>
          </a:p>
          <a:p>
            <a:pPr>
              <a:lnSpc>
                <a:spcPts val="1000"/>
              </a:lnSpc>
            </a:pPr>
            <a:r>
              <a:rPr lang="en-GB" sz="1000" dirty="0"/>
              <a:t>The addition of </a:t>
            </a:r>
            <a:r>
              <a:rPr lang="en-GB" sz="1000" dirty="0" err="1"/>
              <a:t>Spotcue’s</a:t>
            </a:r>
            <a:r>
              <a:rPr lang="en-GB" sz="1000" dirty="0"/>
              <a:t> Groupe.io product and its talented development team will help UKG continue to champion great experiences for all people, no matter who they are or where and how they work. The solution offers a broad array of tools that streamline employee communications and workflows to keep people engaged and informed.</a:t>
            </a:r>
          </a:p>
          <a:p>
            <a:pPr>
              <a:lnSpc>
                <a:spcPts val="1000"/>
              </a:lnSpc>
            </a:pPr>
            <a:endParaRPr lang="en-GB" sz="1000" dirty="0"/>
          </a:p>
          <a:p>
            <a:pPr>
              <a:lnSpc>
                <a:spcPts val="1000"/>
              </a:lnSpc>
            </a:pPr>
            <a:endParaRPr lang="en-US" dirty="0"/>
          </a:p>
        </p:txBody>
      </p:sp>
      <p:sp>
        <p:nvSpPr>
          <p:cNvPr id="18" name="Title 1">
            <a:extLst>
              <a:ext uri="{FF2B5EF4-FFF2-40B4-BE49-F238E27FC236}">
                <a16:creationId xmlns:a16="http://schemas.microsoft.com/office/drawing/2014/main" id="{D075095D-62DF-405A-9109-FE2E5FF4B5DA}"/>
              </a:ext>
            </a:extLst>
          </p:cNvPr>
          <p:cNvSpPr>
            <a:spLocks noGrp="1"/>
          </p:cNvSpPr>
          <p:nvPr>
            <p:ph type="ctrTitle"/>
          </p:nvPr>
        </p:nvSpPr>
        <p:spPr/>
        <p:txBody>
          <a:bodyPr>
            <a:normAutofit fontScale="90000"/>
          </a:bodyPr>
          <a:lstStyle/>
          <a:p>
            <a:r>
              <a:rPr lang="en-US" dirty="0"/>
              <a:t>Q1 2022</a:t>
            </a:r>
            <a:br>
              <a:rPr lang="en-US" dirty="0"/>
            </a:br>
            <a:endParaRPr lang="en-US" dirty="0"/>
          </a:p>
        </p:txBody>
      </p:sp>
      <p:pic>
        <p:nvPicPr>
          <p:cNvPr id="24" name="Picture 23">
            <a:extLst>
              <a:ext uri="{FF2B5EF4-FFF2-40B4-BE49-F238E27FC236}">
                <a16:creationId xmlns:a16="http://schemas.microsoft.com/office/drawing/2014/main" id="{6382DB3E-79CE-B147-A60B-6FC3EC4E3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8712" y="1639985"/>
            <a:ext cx="326292" cy="326292"/>
          </a:xfrm>
          <a:prstGeom prst="rect">
            <a:avLst/>
          </a:prstGeom>
        </p:spPr>
      </p:pic>
      <p:pic>
        <p:nvPicPr>
          <p:cNvPr id="34" name="Picture 33">
            <a:extLst>
              <a:ext uri="{FF2B5EF4-FFF2-40B4-BE49-F238E27FC236}">
                <a16:creationId xmlns:a16="http://schemas.microsoft.com/office/drawing/2014/main" id="{38AAA6B9-5D10-4E25-A0A0-5FBA676CD7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2854" y="1639985"/>
            <a:ext cx="326292" cy="326292"/>
          </a:xfrm>
          <a:prstGeom prst="rect">
            <a:avLst/>
          </a:prstGeom>
        </p:spPr>
      </p:pic>
      <p:pic>
        <p:nvPicPr>
          <p:cNvPr id="35" name="Picture 34">
            <a:extLst>
              <a:ext uri="{FF2B5EF4-FFF2-40B4-BE49-F238E27FC236}">
                <a16:creationId xmlns:a16="http://schemas.microsoft.com/office/drawing/2014/main" id="{338BCBF1-2A76-488D-8E6E-69013B9B3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1239" y="1629239"/>
            <a:ext cx="326292" cy="326292"/>
          </a:xfrm>
          <a:prstGeom prst="rect">
            <a:avLst/>
          </a:prstGeom>
        </p:spPr>
      </p:pic>
      <p:pic>
        <p:nvPicPr>
          <p:cNvPr id="4" name="Picture 3">
            <a:extLst>
              <a:ext uri="{FF2B5EF4-FFF2-40B4-BE49-F238E27FC236}">
                <a16:creationId xmlns:a16="http://schemas.microsoft.com/office/drawing/2014/main" id="{99A85629-F8B2-4F3E-83A2-4FB97E6910E1}"/>
              </a:ext>
            </a:extLst>
          </p:cNvPr>
          <p:cNvPicPr>
            <a:picLocks noChangeAspect="1"/>
          </p:cNvPicPr>
          <p:nvPr/>
        </p:nvPicPr>
        <p:blipFill>
          <a:blip r:embed="rId4"/>
          <a:stretch>
            <a:fillRect/>
          </a:stretch>
        </p:blipFill>
        <p:spPr>
          <a:xfrm>
            <a:off x="757304" y="1633581"/>
            <a:ext cx="998089" cy="332696"/>
          </a:xfrm>
          <a:prstGeom prst="rect">
            <a:avLst/>
          </a:prstGeom>
        </p:spPr>
      </p:pic>
      <p:pic>
        <p:nvPicPr>
          <p:cNvPr id="11" name="Picture 10">
            <a:extLst>
              <a:ext uri="{FF2B5EF4-FFF2-40B4-BE49-F238E27FC236}">
                <a16:creationId xmlns:a16="http://schemas.microsoft.com/office/drawing/2014/main" id="{33B93E12-4EC3-4BC8-BF16-56DB41EBC4FA}"/>
              </a:ext>
            </a:extLst>
          </p:cNvPr>
          <p:cNvPicPr>
            <a:picLocks noChangeAspect="1"/>
          </p:cNvPicPr>
          <p:nvPr/>
        </p:nvPicPr>
        <p:blipFill>
          <a:blip r:embed="rId4"/>
          <a:stretch>
            <a:fillRect/>
          </a:stretch>
        </p:blipFill>
        <p:spPr>
          <a:xfrm>
            <a:off x="8593615" y="1642443"/>
            <a:ext cx="998089" cy="332696"/>
          </a:xfrm>
          <a:prstGeom prst="rect">
            <a:avLst/>
          </a:prstGeom>
        </p:spPr>
      </p:pic>
      <p:pic>
        <p:nvPicPr>
          <p:cNvPr id="12" name="Picture 11">
            <a:extLst>
              <a:ext uri="{FF2B5EF4-FFF2-40B4-BE49-F238E27FC236}">
                <a16:creationId xmlns:a16="http://schemas.microsoft.com/office/drawing/2014/main" id="{2763E370-F9B4-474C-8B48-8E54AE4E2F31}"/>
              </a:ext>
            </a:extLst>
          </p:cNvPr>
          <p:cNvPicPr>
            <a:picLocks noChangeAspect="1"/>
          </p:cNvPicPr>
          <p:nvPr/>
        </p:nvPicPr>
        <p:blipFill>
          <a:blip r:embed="rId4"/>
          <a:stretch>
            <a:fillRect/>
          </a:stretch>
        </p:blipFill>
        <p:spPr>
          <a:xfrm>
            <a:off x="4760817" y="1639985"/>
            <a:ext cx="998089" cy="332696"/>
          </a:xfrm>
          <a:prstGeom prst="rect">
            <a:avLst/>
          </a:prstGeom>
        </p:spPr>
      </p:pic>
      <p:sp>
        <p:nvSpPr>
          <p:cNvPr id="13" name="Text Placeholder 20">
            <a:extLst>
              <a:ext uri="{FF2B5EF4-FFF2-40B4-BE49-F238E27FC236}">
                <a16:creationId xmlns:a16="http://schemas.microsoft.com/office/drawing/2014/main" id="{533D09B1-B9AF-443F-9FF5-5CBD5189A134}"/>
              </a:ext>
            </a:extLst>
          </p:cNvPr>
          <p:cNvSpPr txBox="1">
            <a:spLocks/>
          </p:cNvSpPr>
          <p:nvPr/>
        </p:nvSpPr>
        <p:spPr>
          <a:xfrm>
            <a:off x="4447781" y="2880987"/>
            <a:ext cx="3296438" cy="3009632"/>
          </a:xfrm>
          <a:prstGeom prst="rect">
            <a:avLst/>
          </a:prstGeom>
        </p:spPr>
        <p:txBody>
          <a:bodyPr vert="horz" lIns="91440" tIns="45720" rIns="91440" bIns="45720" rtlCol="0">
            <a:normAutofit/>
          </a:bodyPr>
          <a:lstStyle>
            <a:lvl1pPr marL="171450" indent="-171450" algn="l" defTabSz="914400" rtl="0" eaLnBrk="1" latinLnBrk="0" hangingPunct="1">
              <a:lnSpc>
                <a:spcPct val="90000"/>
              </a:lnSpc>
              <a:spcBef>
                <a:spcPts val="1000"/>
              </a:spcBef>
              <a:buFont typeface="Arial" panose="020B0604020202020204" pitchFamily="34" charset="0"/>
              <a:buChar char="•"/>
              <a:defRPr sz="900" b="0" i="0" kern="1200">
                <a:solidFill>
                  <a:srgbClr val="2926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00"/>
              </a:lnSpc>
            </a:pPr>
            <a:r>
              <a:rPr lang="en-GB" sz="1000" dirty="0"/>
              <a:t>Based in Puerto Rico, </a:t>
            </a:r>
            <a:r>
              <a:rPr lang="en-GB" sz="1000" dirty="0" err="1"/>
              <a:t>Interboro</a:t>
            </a:r>
            <a:r>
              <a:rPr lang="en-GB" sz="1000" dirty="0"/>
              <a:t> is a well-known and highly regarded long time reseller partner of UKG solutions. The establishment of a direct presence within the Caribbean adds nearly 70 talented team members to the UKG employee population focused solely on supporting this emerging market.</a:t>
            </a:r>
          </a:p>
          <a:p>
            <a:pPr>
              <a:lnSpc>
                <a:spcPts val="1000"/>
              </a:lnSpc>
            </a:pPr>
            <a:r>
              <a:rPr lang="en-GB" sz="1000" dirty="0"/>
              <a:t>The acquisition closed in February. The opportunity to join the UKG family will not only create new opportunities for our customers to provide even better workplace experiences, but also for our own team, who will benefit from the tremendous people-driven UKG culture.</a:t>
            </a:r>
          </a:p>
          <a:p>
            <a:pPr>
              <a:lnSpc>
                <a:spcPts val="1000"/>
              </a:lnSpc>
            </a:pPr>
            <a:endParaRPr lang="en-US" sz="2000" dirty="0"/>
          </a:p>
        </p:txBody>
      </p:sp>
      <p:sp>
        <p:nvSpPr>
          <p:cNvPr id="14" name="Text Placeholder 20">
            <a:extLst>
              <a:ext uri="{FF2B5EF4-FFF2-40B4-BE49-F238E27FC236}">
                <a16:creationId xmlns:a16="http://schemas.microsoft.com/office/drawing/2014/main" id="{17C80329-9B14-4964-BD63-E40D01F9EAC4}"/>
              </a:ext>
            </a:extLst>
          </p:cNvPr>
          <p:cNvSpPr txBox="1">
            <a:spLocks/>
          </p:cNvSpPr>
          <p:nvPr/>
        </p:nvSpPr>
        <p:spPr>
          <a:xfrm>
            <a:off x="8328946" y="2880987"/>
            <a:ext cx="3296438" cy="3009632"/>
          </a:xfrm>
          <a:prstGeom prst="rect">
            <a:avLst/>
          </a:prstGeom>
        </p:spPr>
        <p:txBody>
          <a:bodyPr vert="horz" lIns="91440" tIns="45720" rIns="91440" bIns="45720" rtlCol="0">
            <a:normAutofit/>
          </a:bodyPr>
          <a:lstStyle>
            <a:lvl1pPr marL="171450" indent="-171450" algn="l" defTabSz="914400" rtl="0" eaLnBrk="1" latinLnBrk="0" hangingPunct="1">
              <a:lnSpc>
                <a:spcPct val="90000"/>
              </a:lnSpc>
              <a:spcBef>
                <a:spcPts val="1000"/>
              </a:spcBef>
              <a:buFont typeface="Arial" panose="020B0604020202020204" pitchFamily="34" charset="0"/>
              <a:buChar char="•"/>
              <a:defRPr sz="900" b="0" i="0" kern="1200">
                <a:solidFill>
                  <a:srgbClr val="2926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00"/>
              </a:lnSpc>
            </a:pPr>
            <a:r>
              <a:rPr lang="en-GB" sz="1000" dirty="0"/>
              <a:t>US-based </a:t>
            </a:r>
            <a:r>
              <a:rPr lang="en-GB" sz="1000" dirty="0" err="1"/>
              <a:t>Ascentis</a:t>
            </a:r>
            <a:r>
              <a:rPr lang="en-GB" sz="1000" dirty="0"/>
              <a:t> is a provider of full-suite HR and workforce management solutions that has grown from 860 customers to 4,800 customers in the past five years.</a:t>
            </a:r>
          </a:p>
          <a:p>
            <a:pPr>
              <a:lnSpc>
                <a:spcPts val="1000"/>
              </a:lnSpc>
            </a:pPr>
            <a:r>
              <a:rPr lang="en-GB" sz="1000" dirty="0"/>
              <a:t>As part of the acquisition, several hundred </a:t>
            </a:r>
            <a:r>
              <a:rPr lang="en-GB" sz="1000" dirty="0" err="1"/>
              <a:t>Ascentis</a:t>
            </a:r>
            <a:r>
              <a:rPr lang="en-GB" sz="1000" dirty="0"/>
              <a:t> employees throughout the U.S. and in Montevideo, Uruguay, have joined UKG. The acquisition further solidifies UKG market strength through the addition of tenured industry expertise, with UKG currently employing 14,000 UKG employees around the world.</a:t>
            </a:r>
          </a:p>
          <a:p>
            <a:pPr>
              <a:lnSpc>
                <a:spcPts val="1000"/>
              </a:lnSpc>
            </a:pPr>
            <a:r>
              <a:rPr lang="en-GB" sz="1000" dirty="0" err="1"/>
              <a:t>Ascentis</a:t>
            </a:r>
            <a:r>
              <a:rPr lang="en-GB" sz="1000" dirty="0"/>
              <a:t> are joining UKG as shared passions for innovation and unsurpassed service will evolve how HR technology supports organisations globally.</a:t>
            </a:r>
          </a:p>
        </p:txBody>
      </p:sp>
      <p:pic>
        <p:nvPicPr>
          <p:cNvPr id="6" name="Picture 5">
            <a:extLst>
              <a:ext uri="{FF2B5EF4-FFF2-40B4-BE49-F238E27FC236}">
                <a16:creationId xmlns:a16="http://schemas.microsoft.com/office/drawing/2014/main" id="{1070673C-079F-4E04-BF96-AE6E3FAB686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23423" y="1321837"/>
            <a:ext cx="956183" cy="956183"/>
          </a:xfrm>
          <a:prstGeom prst="rect">
            <a:avLst/>
          </a:prstGeom>
        </p:spPr>
      </p:pic>
      <p:pic>
        <p:nvPicPr>
          <p:cNvPr id="8" name="Picture 7">
            <a:extLst>
              <a:ext uri="{FF2B5EF4-FFF2-40B4-BE49-F238E27FC236}">
                <a16:creationId xmlns:a16="http://schemas.microsoft.com/office/drawing/2014/main" id="{53FB8EA8-CD36-449E-8FEE-8C5F1F29F122}"/>
              </a:ext>
            </a:extLst>
          </p:cNvPr>
          <p:cNvPicPr>
            <a:picLocks noChangeAspect="1"/>
          </p:cNvPicPr>
          <p:nvPr/>
        </p:nvPicPr>
        <p:blipFill rotWithShape="1">
          <a:blip r:embed="rId6"/>
          <a:srcRect t="33869" b="33818"/>
          <a:stretch/>
        </p:blipFill>
        <p:spPr>
          <a:xfrm>
            <a:off x="6383815" y="1594164"/>
            <a:ext cx="1312603" cy="424142"/>
          </a:xfrm>
          <a:prstGeom prst="rect">
            <a:avLst/>
          </a:prstGeom>
        </p:spPr>
      </p:pic>
      <p:pic>
        <p:nvPicPr>
          <p:cNvPr id="9" name="Picture 8">
            <a:extLst>
              <a:ext uri="{FF2B5EF4-FFF2-40B4-BE49-F238E27FC236}">
                <a16:creationId xmlns:a16="http://schemas.microsoft.com/office/drawing/2014/main" id="{40058634-6405-448F-A112-FCCE7F141ABB}"/>
              </a:ext>
            </a:extLst>
          </p:cNvPr>
          <p:cNvPicPr>
            <a:picLocks noChangeAspect="1"/>
          </p:cNvPicPr>
          <p:nvPr/>
        </p:nvPicPr>
        <p:blipFill>
          <a:blip r:embed="rId7"/>
          <a:stretch>
            <a:fillRect/>
          </a:stretch>
        </p:blipFill>
        <p:spPr>
          <a:xfrm>
            <a:off x="10297066" y="1629239"/>
            <a:ext cx="1423686" cy="292180"/>
          </a:xfrm>
          <a:prstGeom prst="rect">
            <a:avLst/>
          </a:prstGeom>
        </p:spPr>
      </p:pic>
      <p:sp>
        <p:nvSpPr>
          <p:cNvPr id="22" name="TextBox 21">
            <a:extLst>
              <a:ext uri="{FF2B5EF4-FFF2-40B4-BE49-F238E27FC236}">
                <a16:creationId xmlns:a16="http://schemas.microsoft.com/office/drawing/2014/main" id="{CC3E631A-3DC1-490B-BD23-6271AA2A43C2}"/>
              </a:ext>
            </a:extLst>
          </p:cNvPr>
          <p:cNvSpPr txBox="1"/>
          <p:nvPr/>
        </p:nvSpPr>
        <p:spPr>
          <a:xfrm>
            <a:off x="1015380" y="2211778"/>
            <a:ext cx="2464225" cy="220573"/>
          </a:xfrm>
          <a:prstGeom prst="rect">
            <a:avLst/>
          </a:prstGeom>
          <a:noFill/>
        </p:spPr>
        <p:txBody>
          <a:bodyPr wrap="square">
            <a:spAutoFit/>
          </a:bodyPr>
          <a:lstStyle/>
          <a:p>
            <a:pPr>
              <a:lnSpc>
                <a:spcPts val="1000"/>
              </a:lnSpc>
            </a:pPr>
            <a:r>
              <a:rPr lang="en-GB" sz="1000" dirty="0">
                <a:solidFill>
                  <a:srgbClr val="29265B"/>
                </a:solidFill>
                <a:latin typeface="Arial" panose="020B0604020202020204" pitchFamily="34" charset="0"/>
                <a:cs typeface="Arial" panose="020B0604020202020204" pitchFamily="34" charset="0"/>
              </a:rPr>
              <a:t>Acquisition Date: 24</a:t>
            </a:r>
            <a:r>
              <a:rPr lang="en-GB" sz="1000" baseline="30000" dirty="0">
                <a:solidFill>
                  <a:srgbClr val="29265B"/>
                </a:solidFill>
                <a:latin typeface="Arial" panose="020B0604020202020204" pitchFamily="34" charset="0"/>
                <a:cs typeface="Arial" panose="020B0604020202020204" pitchFamily="34" charset="0"/>
              </a:rPr>
              <a:t>th</a:t>
            </a:r>
            <a:r>
              <a:rPr lang="en-GB" sz="1000" dirty="0">
                <a:solidFill>
                  <a:srgbClr val="29265B"/>
                </a:solidFill>
                <a:latin typeface="Arial" panose="020B0604020202020204" pitchFamily="34" charset="0"/>
                <a:cs typeface="Arial" panose="020B0604020202020204" pitchFamily="34" charset="0"/>
              </a:rPr>
              <a:t> February 2022</a:t>
            </a:r>
          </a:p>
        </p:txBody>
      </p:sp>
      <p:sp>
        <p:nvSpPr>
          <p:cNvPr id="23" name="TextBox 22">
            <a:extLst>
              <a:ext uri="{FF2B5EF4-FFF2-40B4-BE49-F238E27FC236}">
                <a16:creationId xmlns:a16="http://schemas.microsoft.com/office/drawing/2014/main" id="{9DED3853-A47C-4191-ABC4-965A8E924276}"/>
              </a:ext>
            </a:extLst>
          </p:cNvPr>
          <p:cNvSpPr txBox="1"/>
          <p:nvPr/>
        </p:nvSpPr>
        <p:spPr>
          <a:xfrm>
            <a:off x="5201485" y="2201813"/>
            <a:ext cx="2284580" cy="220573"/>
          </a:xfrm>
          <a:prstGeom prst="rect">
            <a:avLst/>
          </a:prstGeom>
          <a:noFill/>
        </p:spPr>
        <p:txBody>
          <a:bodyPr wrap="square">
            <a:spAutoFit/>
          </a:bodyPr>
          <a:lstStyle/>
          <a:p>
            <a:pPr>
              <a:lnSpc>
                <a:spcPts val="1000"/>
              </a:lnSpc>
            </a:pPr>
            <a:r>
              <a:rPr lang="en-GB" sz="1000" dirty="0">
                <a:solidFill>
                  <a:srgbClr val="29265B"/>
                </a:solidFill>
                <a:latin typeface="Arial" panose="020B0604020202020204" pitchFamily="34" charset="0"/>
                <a:cs typeface="Arial" panose="020B0604020202020204" pitchFamily="34" charset="0"/>
              </a:rPr>
              <a:t>Acquisition Date: 28</a:t>
            </a:r>
            <a:r>
              <a:rPr lang="en-GB" sz="1000" baseline="30000" dirty="0">
                <a:solidFill>
                  <a:srgbClr val="29265B"/>
                </a:solidFill>
                <a:latin typeface="Arial" panose="020B0604020202020204" pitchFamily="34" charset="0"/>
                <a:cs typeface="Arial" panose="020B0604020202020204" pitchFamily="34" charset="0"/>
              </a:rPr>
              <a:t>th</a:t>
            </a:r>
            <a:r>
              <a:rPr lang="en-GB" sz="1000" dirty="0">
                <a:solidFill>
                  <a:srgbClr val="29265B"/>
                </a:solidFill>
                <a:latin typeface="Arial" panose="020B0604020202020204" pitchFamily="34" charset="0"/>
                <a:cs typeface="Arial" panose="020B0604020202020204" pitchFamily="34" charset="0"/>
              </a:rPr>
              <a:t> February 2022</a:t>
            </a:r>
          </a:p>
        </p:txBody>
      </p:sp>
      <p:sp>
        <p:nvSpPr>
          <p:cNvPr id="25" name="TextBox 24">
            <a:extLst>
              <a:ext uri="{FF2B5EF4-FFF2-40B4-BE49-F238E27FC236}">
                <a16:creationId xmlns:a16="http://schemas.microsoft.com/office/drawing/2014/main" id="{0EBF1AFF-2E5A-45AE-9A45-7FB3FEA11B0A}"/>
              </a:ext>
            </a:extLst>
          </p:cNvPr>
          <p:cNvSpPr txBox="1"/>
          <p:nvPr/>
        </p:nvSpPr>
        <p:spPr>
          <a:xfrm>
            <a:off x="9207945" y="2204753"/>
            <a:ext cx="2178242" cy="220573"/>
          </a:xfrm>
          <a:prstGeom prst="rect">
            <a:avLst/>
          </a:prstGeom>
          <a:noFill/>
        </p:spPr>
        <p:txBody>
          <a:bodyPr wrap="square">
            <a:spAutoFit/>
          </a:bodyPr>
          <a:lstStyle/>
          <a:p>
            <a:pPr>
              <a:lnSpc>
                <a:spcPts val="1000"/>
              </a:lnSpc>
            </a:pPr>
            <a:r>
              <a:rPr lang="en-GB" sz="1000" dirty="0">
                <a:solidFill>
                  <a:srgbClr val="29265B"/>
                </a:solidFill>
                <a:latin typeface="Arial" panose="020B0604020202020204" pitchFamily="34" charset="0"/>
                <a:cs typeface="Arial" panose="020B0604020202020204" pitchFamily="34" charset="0"/>
              </a:rPr>
              <a:t>Acquisition Date: 9</a:t>
            </a:r>
            <a:r>
              <a:rPr lang="en-GB" sz="1000" baseline="30000" dirty="0">
                <a:solidFill>
                  <a:srgbClr val="29265B"/>
                </a:solidFill>
                <a:latin typeface="Arial" panose="020B0604020202020204" pitchFamily="34" charset="0"/>
                <a:cs typeface="Arial" panose="020B0604020202020204" pitchFamily="34" charset="0"/>
              </a:rPr>
              <a:t>th</a:t>
            </a:r>
            <a:r>
              <a:rPr lang="en-GB" sz="1000" dirty="0">
                <a:solidFill>
                  <a:srgbClr val="29265B"/>
                </a:solidFill>
                <a:latin typeface="Arial" panose="020B0604020202020204" pitchFamily="34" charset="0"/>
                <a:cs typeface="Arial" panose="020B0604020202020204" pitchFamily="34" charset="0"/>
              </a:rPr>
              <a:t> March 2022</a:t>
            </a:r>
          </a:p>
        </p:txBody>
      </p:sp>
    </p:spTree>
    <p:extLst>
      <p:ext uri="{BB962C8B-B14F-4D97-AF65-F5344CB8AC3E}">
        <p14:creationId xmlns:p14="http://schemas.microsoft.com/office/powerpoint/2010/main" val="2695471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6A2C9-E2A0-8046-AA3A-2BD8A274E56C}"/>
              </a:ext>
            </a:extLst>
          </p:cNvPr>
          <p:cNvSpPr>
            <a:spLocks noGrp="1"/>
          </p:cNvSpPr>
          <p:nvPr>
            <p:ph type="body" sz="quarter" idx="10"/>
          </p:nvPr>
        </p:nvSpPr>
        <p:spPr/>
        <p:txBody>
          <a:bodyPr/>
          <a:lstStyle/>
          <a:p>
            <a:r>
              <a:rPr lang="en-US" dirty="0"/>
              <a:t>DEALS SNAPSHOT</a:t>
            </a:r>
          </a:p>
        </p:txBody>
      </p:sp>
      <p:sp>
        <p:nvSpPr>
          <p:cNvPr id="5" name="Text Placeholder 4">
            <a:extLst>
              <a:ext uri="{FF2B5EF4-FFF2-40B4-BE49-F238E27FC236}">
                <a16:creationId xmlns:a16="http://schemas.microsoft.com/office/drawing/2014/main" id="{2BCE39B3-EDFC-4042-AD70-07498D9835E8}"/>
              </a:ext>
            </a:extLst>
          </p:cNvPr>
          <p:cNvSpPr>
            <a:spLocks noGrp="1"/>
          </p:cNvSpPr>
          <p:nvPr>
            <p:ph type="body" sz="quarter" idx="16"/>
          </p:nvPr>
        </p:nvSpPr>
        <p:spPr/>
        <p:txBody>
          <a:bodyPr>
            <a:normAutofit/>
          </a:bodyPr>
          <a:lstStyle/>
          <a:p>
            <a:pPr>
              <a:lnSpc>
                <a:spcPts val="1000"/>
              </a:lnSpc>
            </a:pPr>
            <a:r>
              <a:rPr lang="en-GB" sz="1000" dirty="0"/>
              <a:t>Founded in 2008, </a:t>
            </a:r>
            <a:r>
              <a:rPr lang="en-GB" sz="1000" dirty="0" err="1"/>
              <a:t>WellBeats</a:t>
            </a:r>
            <a:r>
              <a:rPr lang="en-GB" sz="1000" dirty="0"/>
              <a:t>, is the industry leader in virtual group fitness programming, delivery and engagement solutions.</a:t>
            </a:r>
          </a:p>
          <a:p>
            <a:pPr>
              <a:lnSpc>
                <a:spcPts val="1000"/>
              </a:lnSpc>
            </a:pPr>
            <a:r>
              <a:rPr lang="en-GB" sz="1000" dirty="0"/>
              <a:t>With a combined 30 years of experience as respective leaders in digital health education and physical wellbeing, the acquisition supercharges </a:t>
            </a:r>
            <a:r>
              <a:rPr lang="en-GB" sz="1000" dirty="0" err="1"/>
              <a:t>LifeSpeak’s</a:t>
            </a:r>
            <a:r>
              <a:rPr lang="en-GB" sz="1000" dirty="0"/>
              <a:t> ability to meet rapidly growing demand from organisations for a comprehensive, single-vendor solution to meet mental and physical health support needs.</a:t>
            </a:r>
          </a:p>
          <a:p>
            <a:pPr>
              <a:lnSpc>
                <a:spcPts val="1000"/>
              </a:lnSpc>
            </a:pPr>
            <a:r>
              <a:rPr lang="en-GB" sz="1000" dirty="0"/>
              <a:t>Many organisations have expressed a strong desire to streamline their wellbeing support to a smaller number of proven brands focusing on longer-term, preventive solutions. This makes the addition of </a:t>
            </a:r>
            <a:r>
              <a:rPr lang="en-GB" sz="1000" dirty="0" err="1"/>
              <a:t>Wellbeats</a:t>
            </a:r>
            <a:r>
              <a:rPr lang="en-GB" sz="1000" dirty="0"/>
              <a:t> highly complementary to </a:t>
            </a:r>
            <a:r>
              <a:rPr lang="en-GB" sz="1000" dirty="0" err="1"/>
              <a:t>LifeSpeak’s</a:t>
            </a:r>
            <a:r>
              <a:rPr lang="en-GB" sz="1000" dirty="0"/>
              <a:t> growing </a:t>
            </a:r>
            <a:r>
              <a:rPr lang="en-GB" sz="1000" dirty="0" err="1"/>
              <a:t>lineup</a:t>
            </a:r>
            <a:r>
              <a:rPr lang="en-GB" sz="1000" dirty="0"/>
              <a:t> of digital health offerings and allows for the further extension of the current offering to new enterprise and embedded solutions clients.</a:t>
            </a:r>
          </a:p>
          <a:p>
            <a:pPr>
              <a:lnSpc>
                <a:spcPts val="1000"/>
              </a:lnSpc>
            </a:pPr>
            <a:r>
              <a:rPr lang="en-GB" sz="1000" dirty="0"/>
              <a:t>Solutions supporting the inextricable link between mental health and physical wellbeing, effectively address employee total wellbeing and may serve to improve employee productivity, engagement, and retention.</a:t>
            </a:r>
          </a:p>
        </p:txBody>
      </p:sp>
      <p:sp>
        <p:nvSpPr>
          <p:cNvPr id="21" name="Text Placeholder 20">
            <a:extLst>
              <a:ext uri="{FF2B5EF4-FFF2-40B4-BE49-F238E27FC236}">
                <a16:creationId xmlns:a16="http://schemas.microsoft.com/office/drawing/2014/main" id="{1E9CE5E6-0151-6449-978B-F046AEF7889B}"/>
              </a:ext>
            </a:extLst>
          </p:cNvPr>
          <p:cNvSpPr>
            <a:spLocks noGrp="1"/>
          </p:cNvSpPr>
          <p:nvPr>
            <p:ph type="body" sz="quarter" idx="40"/>
          </p:nvPr>
        </p:nvSpPr>
        <p:spPr>
          <a:xfrm>
            <a:off x="6360887" y="2882904"/>
            <a:ext cx="5172164" cy="3194164"/>
          </a:xfrm>
        </p:spPr>
        <p:txBody>
          <a:bodyPr>
            <a:normAutofit/>
          </a:bodyPr>
          <a:lstStyle/>
          <a:p>
            <a:pPr>
              <a:lnSpc>
                <a:spcPts val="1000"/>
              </a:lnSpc>
            </a:pPr>
            <a:r>
              <a:rPr lang="en-GB" sz="1000" dirty="0"/>
              <a:t>Founded in 2013, </a:t>
            </a:r>
            <a:r>
              <a:rPr lang="en-GB" sz="1000" dirty="0" err="1"/>
              <a:t>EdCast</a:t>
            </a:r>
            <a:r>
              <a:rPr lang="en-GB" sz="1000" dirty="0"/>
              <a:t> is a provider of learning experience platform (LXP) software solutions, known for its expertise and innovation in delivering personalised and contextual learning to its users. </a:t>
            </a:r>
            <a:r>
              <a:rPr lang="en-GB" sz="1000" dirty="0" err="1"/>
              <a:t>EdCast’s</a:t>
            </a:r>
            <a:r>
              <a:rPr lang="en-GB" sz="1000" dirty="0"/>
              <a:t> platform is powered by a skills engine and content marketplace via an AI-powered knowledge cloud. The company’s customers range from G2000 companies to small businesses to government organisations.</a:t>
            </a:r>
          </a:p>
          <a:p>
            <a:pPr>
              <a:lnSpc>
                <a:spcPts val="1000"/>
              </a:lnSpc>
            </a:pPr>
            <a:r>
              <a:rPr lang="en-GB" sz="1000" dirty="0"/>
              <a:t>Together, Cornerstone and </a:t>
            </a:r>
            <a:r>
              <a:rPr lang="en-GB" sz="1000" dirty="0" err="1"/>
              <a:t>EdCast</a:t>
            </a:r>
            <a:r>
              <a:rPr lang="en-GB" sz="1000" dirty="0"/>
              <a:t> aim to accelerate value for customers with innovation in experiential learning, content and skill-building, and a unified and scalable talent infrastructure designed to transform learning for people and business. The deal is the next step in Cornerstone’s strategy of transforming the learning software market.</a:t>
            </a:r>
          </a:p>
          <a:p>
            <a:pPr>
              <a:lnSpc>
                <a:spcPts val="1000"/>
              </a:lnSpc>
            </a:pPr>
            <a:r>
              <a:rPr lang="en-GB" sz="1000" dirty="0"/>
              <a:t>The acquisition is Cornerstone’s first planned transaction since it joined Clearlake Capital’s portfolio last year. </a:t>
            </a:r>
          </a:p>
          <a:p>
            <a:pPr>
              <a:lnSpc>
                <a:spcPts val="1000"/>
              </a:lnSpc>
            </a:pPr>
            <a:r>
              <a:rPr lang="en-GB" sz="1000" dirty="0"/>
              <a:t>This is just another example of Cornerstone continuing its efforts to drive the reshaping of the learning and talent technology market. The acquisition of </a:t>
            </a:r>
            <a:r>
              <a:rPr lang="en-GB" sz="1000" dirty="0" err="1"/>
              <a:t>EdCast</a:t>
            </a:r>
            <a:r>
              <a:rPr lang="en-GB" sz="1000" dirty="0"/>
              <a:t> is an underscoring of the growth strategy of Cornerstone to be a market-leading SaaS platform provider. Cornerstone has a hybrid growth strategy combining organic growth and a new number of key acquisitions. A highlight of organic growth was its announcement of Cornerstone </a:t>
            </a:r>
            <a:r>
              <a:rPr lang="en-GB" sz="1000" dirty="0" err="1"/>
              <a:t>Xplor</a:t>
            </a:r>
            <a:r>
              <a:rPr lang="en-GB" sz="1000" dirty="0"/>
              <a:t>, a ground-breaking technological innovation to combine learning with skills-based assessments. </a:t>
            </a:r>
          </a:p>
          <a:p>
            <a:pPr>
              <a:lnSpc>
                <a:spcPts val="1000"/>
              </a:lnSpc>
            </a:pPr>
            <a:endParaRPr lang="en-GB" sz="1000" dirty="0"/>
          </a:p>
          <a:p>
            <a:pPr>
              <a:lnSpc>
                <a:spcPts val="1000"/>
              </a:lnSpc>
            </a:pPr>
            <a:endParaRPr lang="en-US" dirty="0"/>
          </a:p>
        </p:txBody>
      </p:sp>
      <p:pic>
        <p:nvPicPr>
          <p:cNvPr id="24" name="Picture 23">
            <a:extLst>
              <a:ext uri="{FF2B5EF4-FFF2-40B4-BE49-F238E27FC236}">
                <a16:creationId xmlns:a16="http://schemas.microsoft.com/office/drawing/2014/main" id="{6382DB3E-79CE-B147-A60B-6FC3EC4E3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581" y="1645775"/>
            <a:ext cx="326292" cy="326292"/>
          </a:xfrm>
          <a:prstGeom prst="rect">
            <a:avLst/>
          </a:prstGeom>
        </p:spPr>
      </p:pic>
      <p:pic>
        <p:nvPicPr>
          <p:cNvPr id="26" name="Picture 25">
            <a:extLst>
              <a:ext uri="{FF2B5EF4-FFF2-40B4-BE49-F238E27FC236}">
                <a16:creationId xmlns:a16="http://schemas.microsoft.com/office/drawing/2014/main" id="{6989EB41-C0CE-CF44-846A-913EEAB20B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6792" y="1660273"/>
            <a:ext cx="326292" cy="326292"/>
          </a:xfrm>
          <a:prstGeom prst="rect">
            <a:avLst/>
          </a:prstGeom>
        </p:spPr>
      </p:pic>
      <p:sp>
        <p:nvSpPr>
          <p:cNvPr id="17" name="Text Placeholder 3">
            <a:extLst>
              <a:ext uri="{FF2B5EF4-FFF2-40B4-BE49-F238E27FC236}">
                <a16:creationId xmlns:a16="http://schemas.microsoft.com/office/drawing/2014/main" id="{38230A07-DBBE-40A8-BCF6-4354AB836A0B}"/>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8" name="Title 1">
            <a:extLst>
              <a:ext uri="{FF2B5EF4-FFF2-40B4-BE49-F238E27FC236}">
                <a16:creationId xmlns:a16="http://schemas.microsoft.com/office/drawing/2014/main" id="{D075095D-62DF-405A-9109-FE2E5FF4B5DA}"/>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pic>
        <p:nvPicPr>
          <p:cNvPr id="4" name="Picture 3">
            <a:extLst>
              <a:ext uri="{FF2B5EF4-FFF2-40B4-BE49-F238E27FC236}">
                <a16:creationId xmlns:a16="http://schemas.microsoft.com/office/drawing/2014/main" id="{E95223E9-62CE-4C6B-9623-09C3B325C409}"/>
              </a:ext>
            </a:extLst>
          </p:cNvPr>
          <p:cNvPicPr>
            <a:picLocks noChangeAspect="1"/>
          </p:cNvPicPr>
          <p:nvPr/>
        </p:nvPicPr>
        <p:blipFill>
          <a:blip r:embed="rId4"/>
          <a:stretch>
            <a:fillRect/>
          </a:stretch>
        </p:blipFill>
        <p:spPr>
          <a:xfrm>
            <a:off x="469234" y="1279209"/>
            <a:ext cx="1890857" cy="777065"/>
          </a:xfrm>
          <a:prstGeom prst="rect">
            <a:avLst/>
          </a:prstGeom>
        </p:spPr>
      </p:pic>
      <p:pic>
        <p:nvPicPr>
          <p:cNvPr id="7" name="Picture 6">
            <a:extLst>
              <a:ext uri="{FF2B5EF4-FFF2-40B4-BE49-F238E27FC236}">
                <a16:creationId xmlns:a16="http://schemas.microsoft.com/office/drawing/2014/main" id="{F0888F76-4E34-43D1-B645-ACFE5106F21A}"/>
              </a:ext>
            </a:extLst>
          </p:cNvPr>
          <p:cNvPicPr>
            <a:picLocks noChangeAspect="1"/>
          </p:cNvPicPr>
          <p:nvPr/>
        </p:nvPicPr>
        <p:blipFill rotWithShape="1">
          <a:blip r:embed="rId5">
            <a:clrChange>
              <a:clrFrom>
                <a:srgbClr val="FFFFFF"/>
              </a:clrFrom>
              <a:clrTo>
                <a:srgbClr val="FFFFFF">
                  <a:alpha val="0"/>
                </a:srgbClr>
              </a:clrTo>
            </a:clrChange>
          </a:blip>
          <a:srcRect l="16656" t="20094" r="16714" b="18967"/>
          <a:stretch/>
        </p:blipFill>
        <p:spPr>
          <a:xfrm>
            <a:off x="2959066" y="1279209"/>
            <a:ext cx="995004" cy="971431"/>
          </a:xfrm>
          <a:prstGeom prst="rect">
            <a:avLst/>
          </a:prstGeom>
        </p:spPr>
      </p:pic>
      <p:sp>
        <p:nvSpPr>
          <p:cNvPr id="20" name="TextBox 19">
            <a:extLst>
              <a:ext uri="{FF2B5EF4-FFF2-40B4-BE49-F238E27FC236}">
                <a16:creationId xmlns:a16="http://schemas.microsoft.com/office/drawing/2014/main" id="{222A72A0-757C-4474-BCB4-A58782ACAE1D}"/>
              </a:ext>
            </a:extLst>
          </p:cNvPr>
          <p:cNvSpPr txBox="1"/>
          <p:nvPr/>
        </p:nvSpPr>
        <p:spPr>
          <a:xfrm>
            <a:off x="4032071" y="1577374"/>
            <a:ext cx="1836500" cy="477054"/>
          </a:xfrm>
          <a:prstGeom prst="rect">
            <a:avLst/>
          </a:prstGeom>
          <a:noFill/>
        </p:spPr>
        <p:txBody>
          <a:bodyPr wrap="square">
            <a:spAutoFit/>
          </a:bodyPr>
          <a:lstStyle/>
          <a:p>
            <a:pPr>
              <a:lnSpc>
                <a:spcPts val="1000"/>
              </a:lnSpc>
            </a:pPr>
            <a:r>
              <a:rPr lang="en-GB" sz="1000" dirty="0">
                <a:solidFill>
                  <a:srgbClr val="29265B"/>
                </a:solidFill>
                <a:latin typeface="Arial" panose="020B0604020202020204" pitchFamily="34" charset="0"/>
                <a:cs typeface="Arial" panose="020B0604020202020204" pitchFamily="34" charset="0"/>
              </a:rPr>
              <a:t>Transaction Value: $92.5m</a:t>
            </a:r>
          </a:p>
          <a:p>
            <a:pPr>
              <a:lnSpc>
                <a:spcPts val="1000"/>
              </a:lnSpc>
            </a:pPr>
            <a:endParaRPr lang="en-GB" sz="1000" dirty="0">
              <a:solidFill>
                <a:srgbClr val="29265B"/>
              </a:solidFill>
              <a:latin typeface="Arial" panose="020B0604020202020204" pitchFamily="34" charset="0"/>
              <a:cs typeface="Arial" panose="020B0604020202020204" pitchFamily="34" charset="0"/>
            </a:endParaRPr>
          </a:p>
          <a:p>
            <a:pPr>
              <a:lnSpc>
                <a:spcPts val="1000"/>
              </a:lnSpc>
            </a:pPr>
            <a:r>
              <a:rPr lang="en-GB" sz="1000" dirty="0">
                <a:solidFill>
                  <a:srgbClr val="29265B"/>
                </a:solidFill>
                <a:latin typeface="Arial" panose="020B0604020202020204" pitchFamily="34" charset="0"/>
                <a:cs typeface="Arial" panose="020B0604020202020204" pitchFamily="34" charset="0"/>
              </a:rPr>
              <a:t>Revenue Multiple: 4.9x</a:t>
            </a:r>
          </a:p>
        </p:txBody>
      </p:sp>
      <p:pic>
        <p:nvPicPr>
          <p:cNvPr id="9" name="Picture 8">
            <a:extLst>
              <a:ext uri="{FF2B5EF4-FFF2-40B4-BE49-F238E27FC236}">
                <a16:creationId xmlns:a16="http://schemas.microsoft.com/office/drawing/2014/main" id="{8CD3C470-AC81-4FE0-A00D-2FEF14504984}"/>
              </a:ext>
            </a:extLst>
          </p:cNvPr>
          <p:cNvPicPr>
            <a:picLocks noChangeAspect="1"/>
          </p:cNvPicPr>
          <p:nvPr/>
        </p:nvPicPr>
        <p:blipFill rotWithShape="1">
          <a:blip r:embed="rId6">
            <a:clrChange>
              <a:clrFrom>
                <a:srgbClr val="FFFFFF"/>
              </a:clrFrom>
              <a:clrTo>
                <a:srgbClr val="FFFFFF">
                  <a:alpha val="0"/>
                </a:srgbClr>
              </a:clrTo>
            </a:clrChange>
          </a:blip>
          <a:srcRect l="5105" t="36070" r="5055" b="38770"/>
          <a:stretch/>
        </p:blipFill>
        <p:spPr>
          <a:xfrm>
            <a:off x="6256563" y="1598032"/>
            <a:ext cx="2467696" cy="388533"/>
          </a:xfrm>
          <a:prstGeom prst="rect">
            <a:avLst/>
          </a:prstGeom>
        </p:spPr>
      </p:pic>
      <p:pic>
        <p:nvPicPr>
          <p:cNvPr id="10" name="Picture 9">
            <a:extLst>
              <a:ext uri="{FF2B5EF4-FFF2-40B4-BE49-F238E27FC236}">
                <a16:creationId xmlns:a16="http://schemas.microsoft.com/office/drawing/2014/main" id="{FEFB930F-F386-4D81-9E93-69BFAAD6D92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852522" y="1577374"/>
            <a:ext cx="1435260" cy="406701"/>
          </a:xfrm>
          <a:prstGeom prst="rect">
            <a:avLst/>
          </a:prstGeom>
        </p:spPr>
      </p:pic>
    </p:spTree>
    <p:extLst>
      <p:ext uri="{BB962C8B-B14F-4D97-AF65-F5344CB8AC3E}">
        <p14:creationId xmlns:p14="http://schemas.microsoft.com/office/powerpoint/2010/main" val="2712899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1D2395-7267-714A-AC4F-72CDD943CCCD}"/>
              </a:ext>
            </a:extLst>
          </p:cNvPr>
          <p:cNvSpPr>
            <a:spLocks noGrp="1"/>
          </p:cNvSpPr>
          <p:nvPr>
            <p:ph type="body" sz="quarter" idx="12"/>
          </p:nvPr>
        </p:nvSpPr>
        <p:spPr/>
        <p:txBody>
          <a:bodyPr/>
          <a:lstStyle/>
          <a:p>
            <a:r>
              <a:rPr lang="en-US" dirty="0">
                <a:solidFill>
                  <a:schemeClr val="tx2"/>
                </a:solidFill>
              </a:rPr>
              <a:t>M&amp;A HIGHLIGHTS </a:t>
            </a:r>
            <a:r>
              <a:rPr lang="en-US" dirty="0">
                <a:solidFill>
                  <a:schemeClr val="bg2">
                    <a:lumMod val="75000"/>
                  </a:schemeClr>
                </a:solidFill>
              </a:rPr>
              <a:t>Q1 2022</a:t>
            </a:r>
          </a:p>
        </p:txBody>
      </p:sp>
      <p:pic>
        <p:nvPicPr>
          <p:cNvPr id="5" name="Picture 4">
            <a:extLst>
              <a:ext uri="{FF2B5EF4-FFF2-40B4-BE49-F238E27FC236}">
                <a16:creationId xmlns:a16="http://schemas.microsoft.com/office/drawing/2014/main" id="{D9E878BA-A3D1-794E-BFDA-8AFACA4574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844" y="3343106"/>
            <a:ext cx="4884716" cy="3017945"/>
          </a:xfrm>
          <a:prstGeom prst="rect">
            <a:avLst/>
          </a:prstGeom>
        </p:spPr>
      </p:pic>
      <p:sp>
        <p:nvSpPr>
          <p:cNvPr id="6" name="Rectangle 5">
            <a:extLst>
              <a:ext uri="{FF2B5EF4-FFF2-40B4-BE49-F238E27FC236}">
                <a16:creationId xmlns:a16="http://schemas.microsoft.com/office/drawing/2014/main" id="{CC48EDC8-94A6-344C-8440-D07D88813FA8}"/>
              </a:ext>
            </a:extLst>
          </p:cNvPr>
          <p:cNvSpPr/>
          <p:nvPr/>
        </p:nvSpPr>
        <p:spPr>
          <a:xfrm>
            <a:off x="484889" y="5285548"/>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endParaRPr lang="en-US" sz="1000" dirty="0">
              <a:solidFill>
                <a:srgbClr val="1E1E1C"/>
              </a:solidFill>
              <a:latin typeface="Arial" panose="020B0604020202020204" pitchFamily="34" charset="0"/>
              <a:cs typeface="Arial" panose="020B0604020202020204" pitchFamily="34" charset="0"/>
            </a:endParaRPr>
          </a:p>
          <a:p>
            <a:r>
              <a:rPr lang="en-US" sz="1400" b="1" dirty="0">
                <a:solidFill>
                  <a:srgbClr val="AD362F"/>
                </a:solidFill>
                <a:latin typeface="Arial" panose="020B0604020202020204" pitchFamily="34" charset="0"/>
                <a:cs typeface="Arial" panose="020B0604020202020204" pitchFamily="34" charset="0"/>
              </a:rPr>
              <a:t>38</a:t>
            </a:r>
            <a:endParaRPr lang="en-US" sz="1100" b="1" dirty="0">
              <a:solidFill>
                <a:srgbClr val="AD362F"/>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AD362F"/>
                </a:solidFill>
                <a:latin typeface="Arial" panose="020B0604020202020204" pitchFamily="34" charset="0"/>
                <a:cs typeface="Arial" panose="020B0604020202020204" pitchFamily="34" charset="0"/>
              </a:rPr>
              <a:t>36</a:t>
            </a:r>
            <a:endParaRPr lang="en-IN" sz="1400" b="1" dirty="0">
              <a:solidFill>
                <a:srgbClr val="AD362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1BC72D-D8F0-1442-8C27-18DD5B12D8A2}"/>
              </a:ext>
            </a:extLst>
          </p:cNvPr>
          <p:cNvSpPr/>
          <p:nvPr/>
        </p:nvSpPr>
        <p:spPr>
          <a:xfrm>
            <a:off x="484889" y="4966914"/>
            <a:ext cx="1413913" cy="307777"/>
          </a:xfrm>
          <a:prstGeom prst="rect">
            <a:avLst/>
          </a:prstGeom>
        </p:spPr>
        <p:txBody>
          <a:bodyPr wrap="none">
            <a:spAutoFit/>
          </a:bodyPr>
          <a:lstStyle/>
          <a:p>
            <a:r>
              <a:rPr lang="en-US" sz="1400" b="1" dirty="0">
                <a:solidFill>
                  <a:srgbClr val="AD362F"/>
                </a:solidFill>
                <a:latin typeface="Arial" panose="020B0604020202020204" pitchFamily="34" charset="0"/>
                <a:cs typeface="Arial" panose="020B0604020202020204" pitchFamily="34" charset="0"/>
              </a:rPr>
              <a:t>North America</a:t>
            </a:r>
          </a:p>
        </p:txBody>
      </p:sp>
      <p:sp>
        <p:nvSpPr>
          <p:cNvPr id="8" name="Rectangle 7">
            <a:extLst>
              <a:ext uri="{FF2B5EF4-FFF2-40B4-BE49-F238E27FC236}">
                <a16:creationId xmlns:a16="http://schemas.microsoft.com/office/drawing/2014/main" id="{C798AC7E-2D6B-4B46-9406-B5B965B7A462}"/>
              </a:ext>
            </a:extLst>
          </p:cNvPr>
          <p:cNvSpPr/>
          <p:nvPr/>
        </p:nvSpPr>
        <p:spPr>
          <a:xfrm>
            <a:off x="2241248" y="3809252"/>
            <a:ext cx="1572692"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587690"/>
                </a:solidFill>
                <a:latin typeface="Arial" panose="020B0604020202020204" pitchFamily="34" charset="0"/>
                <a:cs typeface="Arial" panose="020B0604020202020204" pitchFamily="34" charset="0"/>
              </a:rPr>
              <a:t>18</a:t>
            </a:r>
            <a:endParaRPr lang="en-US" sz="1100" b="1" dirty="0">
              <a:solidFill>
                <a:srgbClr val="587690"/>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587690"/>
                </a:solidFill>
                <a:latin typeface="Arial" panose="020B0604020202020204" pitchFamily="34" charset="0"/>
                <a:cs typeface="Arial" panose="020B0604020202020204" pitchFamily="34" charset="0"/>
              </a:rPr>
              <a:t>19</a:t>
            </a:r>
            <a:endParaRPr lang="en-IN" sz="1400" b="1" dirty="0">
              <a:solidFill>
                <a:srgbClr val="58769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8D8CF8B-2B4A-CD4C-B53D-6EBCFDA0C45C}"/>
              </a:ext>
            </a:extLst>
          </p:cNvPr>
          <p:cNvSpPr/>
          <p:nvPr/>
        </p:nvSpPr>
        <p:spPr>
          <a:xfrm>
            <a:off x="2241247" y="3490618"/>
            <a:ext cx="801823" cy="307777"/>
          </a:xfrm>
          <a:prstGeom prst="rect">
            <a:avLst/>
          </a:prstGeom>
        </p:spPr>
        <p:txBody>
          <a:bodyPr wrap="none">
            <a:spAutoFit/>
          </a:bodyPr>
          <a:lstStyle/>
          <a:p>
            <a:r>
              <a:rPr lang="en-US" sz="1400" b="1" dirty="0">
                <a:solidFill>
                  <a:srgbClr val="587690"/>
                </a:solidFill>
                <a:latin typeface="Arial" panose="020B0604020202020204" pitchFamily="34" charset="0"/>
                <a:cs typeface="Arial" panose="020B0604020202020204" pitchFamily="34" charset="0"/>
              </a:rPr>
              <a:t>Europe</a:t>
            </a:r>
          </a:p>
        </p:txBody>
      </p:sp>
      <p:sp>
        <p:nvSpPr>
          <p:cNvPr id="10" name="Rectangle 9">
            <a:extLst>
              <a:ext uri="{FF2B5EF4-FFF2-40B4-BE49-F238E27FC236}">
                <a16:creationId xmlns:a16="http://schemas.microsoft.com/office/drawing/2014/main" id="{13B51315-B2C9-FA4B-8F3A-E67F8E156165}"/>
              </a:ext>
            </a:extLst>
          </p:cNvPr>
          <p:cNvSpPr/>
          <p:nvPr/>
        </p:nvSpPr>
        <p:spPr>
          <a:xfrm>
            <a:off x="4643575" y="4494685"/>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365335"/>
                </a:solidFill>
                <a:latin typeface="Arial" panose="020B0604020202020204" pitchFamily="34" charset="0"/>
                <a:cs typeface="Arial" panose="020B0604020202020204" pitchFamily="34" charset="0"/>
              </a:rPr>
              <a:t>5</a:t>
            </a:r>
            <a:endParaRPr lang="en-US" sz="1100" b="1" dirty="0">
              <a:solidFill>
                <a:srgbClr val="365335"/>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365335"/>
                </a:solidFill>
                <a:latin typeface="Arial" panose="020B0604020202020204" pitchFamily="34" charset="0"/>
                <a:cs typeface="Arial" panose="020B0604020202020204" pitchFamily="34" charset="0"/>
              </a:rPr>
              <a:t>6</a:t>
            </a:r>
            <a:endParaRPr lang="en-IN" sz="1400" b="1" dirty="0">
              <a:solidFill>
                <a:srgbClr val="365335"/>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5B361FB-BD33-1041-92CA-C877111FD2EE}"/>
              </a:ext>
            </a:extLst>
          </p:cNvPr>
          <p:cNvSpPr/>
          <p:nvPr/>
        </p:nvSpPr>
        <p:spPr>
          <a:xfrm>
            <a:off x="4643575" y="4176051"/>
            <a:ext cx="1199367" cy="307777"/>
          </a:xfrm>
          <a:prstGeom prst="rect">
            <a:avLst/>
          </a:prstGeom>
        </p:spPr>
        <p:txBody>
          <a:bodyPr wrap="none">
            <a:spAutoFit/>
          </a:bodyPr>
          <a:lstStyle/>
          <a:p>
            <a:r>
              <a:rPr lang="en-US" sz="1400" b="1" dirty="0">
                <a:solidFill>
                  <a:srgbClr val="365335"/>
                </a:solidFill>
                <a:latin typeface="Arial" panose="020B0604020202020204" pitchFamily="34" charset="0"/>
                <a:cs typeface="Arial" panose="020B0604020202020204" pitchFamily="34" charset="0"/>
              </a:rPr>
              <a:t>Asia-Pacific</a:t>
            </a:r>
          </a:p>
        </p:txBody>
      </p:sp>
      <p:sp>
        <p:nvSpPr>
          <p:cNvPr id="12" name="Rectangle 11">
            <a:extLst>
              <a:ext uri="{FF2B5EF4-FFF2-40B4-BE49-F238E27FC236}">
                <a16:creationId xmlns:a16="http://schemas.microsoft.com/office/drawing/2014/main" id="{2D1870FD-EF3F-A544-9348-6DF5E1241C66}"/>
              </a:ext>
            </a:extLst>
          </p:cNvPr>
          <p:cNvSpPr/>
          <p:nvPr/>
        </p:nvSpPr>
        <p:spPr>
          <a:xfrm>
            <a:off x="484890" y="1030706"/>
            <a:ext cx="1974603" cy="612000"/>
          </a:xfrm>
          <a:prstGeom prst="rect">
            <a:avLst/>
          </a:prstGeom>
          <a:solidFill>
            <a:schemeClr val="tx2">
              <a:lumMod val="75000"/>
            </a:schemeClr>
          </a:solidFill>
          <a:ln>
            <a:solidFill>
              <a:schemeClr val="bg1"/>
            </a:solidFill>
          </a:ln>
        </p:spPr>
        <p:txBody>
          <a:bodyPr wrap="none" anchor="ctr">
            <a:noAutofit/>
          </a:bodyPr>
          <a:lstStyle/>
          <a:p>
            <a:r>
              <a:rPr lang="en-US" b="1" dirty="0">
                <a:solidFill>
                  <a:srgbClr val="B696AC"/>
                </a:solidFill>
                <a:latin typeface="Helvetica" pitchFamily="2" charset="0"/>
                <a:cs typeface="Arial" panose="020B0604020202020204" pitchFamily="34" charset="0"/>
              </a:rPr>
              <a:t>$1.2bn</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Aggregate Deal Value</a:t>
            </a:r>
            <a:endParaRPr lang="en-US" dirty="0">
              <a:solidFill>
                <a:schemeClr val="bg1"/>
              </a:solidFill>
              <a:latin typeface="Helvetica" pitchFamily="2" charset="0"/>
            </a:endParaRPr>
          </a:p>
        </p:txBody>
      </p:sp>
      <p:sp>
        <p:nvSpPr>
          <p:cNvPr id="14" name="Rectangle 13">
            <a:extLst>
              <a:ext uri="{FF2B5EF4-FFF2-40B4-BE49-F238E27FC236}">
                <a16:creationId xmlns:a16="http://schemas.microsoft.com/office/drawing/2014/main" id="{CAF05B35-BA63-5A4B-BE4F-C34ED74AFE5F}"/>
              </a:ext>
            </a:extLst>
          </p:cNvPr>
          <p:cNvSpPr/>
          <p:nvPr/>
        </p:nvSpPr>
        <p:spPr>
          <a:xfrm>
            <a:off x="484890" y="1858747"/>
            <a:ext cx="1974604"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$94m</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Average Deal Size</a:t>
            </a:r>
            <a:endParaRPr lang="en-US" baseline="30000" dirty="0">
              <a:solidFill>
                <a:schemeClr val="bg1"/>
              </a:solidFill>
              <a:latin typeface="Helvetica" pitchFamily="2" charset="0"/>
            </a:endParaRPr>
          </a:p>
        </p:txBody>
      </p:sp>
      <p:sp>
        <p:nvSpPr>
          <p:cNvPr id="15" name="Rectangle 14">
            <a:extLst>
              <a:ext uri="{FF2B5EF4-FFF2-40B4-BE49-F238E27FC236}">
                <a16:creationId xmlns:a16="http://schemas.microsoft.com/office/drawing/2014/main" id="{CBF40507-8FE4-994D-9D19-9FFFF936706A}"/>
              </a:ext>
            </a:extLst>
          </p:cNvPr>
          <p:cNvSpPr/>
          <p:nvPr/>
        </p:nvSpPr>
        <p:spPr>
          <a:xfrm>
            <a:off x="484889" y="2650094"/>
            <a:ext cx="1974604"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8.2x</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Average Revenue Multiple</a:t>
            </a:r>
            <a:endParaRPr lang="en-US" sz="1200" dirty="0">
              <a:solidFill>
                <a:schemeClr val="bg1"/>
              </a:solidFill>
              <a:latin typeface="Helvetica" pitchFamily="2" charset="0"/>
            </a:endParaRPr>
          </a:p>
        </p:txBody>
      </p:sp>
      <p:sp>
        <p:nvSpPr>
          <p:cNvPr id="16" name="TextBox 15">
            <a:extLst>
              <a:ext uri="{FF2B5EF4-FFF2-40B4-BE49-F238E27FC236}">
                <a16:creationId xmlns:a16="http://schemas.microsoft.com/office/drawing/2014/main" id="{40A37627-C2E7-894B-997D-D5E6A618CFDE}"/>
              </a:ext>
            </a:extLst>
          </p:cNvPr>
          <p:cNvSpPr txBox="1"/>
          <p:nvPr/>
        </p:nvSpPr>
        <p:spPr>
          <a:xfrm>
            <a:off x="7501467" y="986995"/>
            <a:ext cx="1971203" cy="307777"/>
          </a:xfrm>
          <a:prstGeom prst="rect">
            <a:avLst/>
          </a:prstGeom>
          <a:noFill/>
        </p:spPr>
        <p:txBody>
          <a:bodyPr wrap="square">
            <a:spAutoFit/>
          </a:bodyPr>
          <a:lstStyle/>
          <a:p>
            <a:pPr rtl="0">
              <a:defRPr sz="1400" b="0" i="0" u="none" strike="noStrike" kern="1200" spc="0" baseline="0">
                <a:solidFill>
                  <a:prstClr val="white"/>
                </a:solidFill>
                <a:latin typeface="+mn-lt"/>
                <a:ea typeface="+mn-ea"/>
                <a:cs typeface="+mn-cs"/>
              </a:defRPr>
            </a:pPr>
            <a:r>
              <a:rPr lang="en-GB" sz="1400" b="1" dirty="0">
                <a:solidFill>
                  <a:schemeClr val="tx2"/>
                </a:solidFill>
                <a:latin typeface="Arial" panose="020B0604020202020204" pitchFamily="34" charset="0"/>
                <a:cs typeface="Arial" panose="020B0604020202020204" pitchFamily="34" charset="0"/>
              </a:rPr>
              <a:t>Deals by Subsector</a:t>
            </a:r>
          </a:p>
        </p:txBody>
      </p:sp>
      <p:sp>
        <p:nvSpPr>
          <p:cNvPr id="17" name="Rectangle 16">
            <a:extLst>
              <a:ext uri="{FF2B5EF4-FFF2-40B4-BE49-F238E27FC236}">
                <a16:creationId xmlns:a16="http://schemas.microsoft.com/office/drawing/2014/main" id="{340B5C61-19AA-8842-ABD4-0493485F9CD0}"/>
              </a:ext>
            </a:extLst>
          </p:cNvPr>
          <p:cNvSpPr/>
          <p:nvPr/>
        </p:nvSpPr>
        <p:spPr>
          <a:xfrm>
            <a:off x="3043070" y="5380251"/>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1E1E1C"/>
                </a:solidFill>
                <a:latin typeface="Arial" panose="020B0604020202020204" pitchFamily="34" charset="0"/>
                <a:cs typeface="Arial" panose="020B0604020202020204" pitchFamily="34" charset="0"/>
              </a:rPr>
              <a:t>1</a:t>
            </a:r>
            <a:endParaRPr lang="en-US" sz="1100" b="1" dirty="0">
              <a:solidFill>
                <a:srgbClr val="1E1E1C"/>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1E1E1C"/>
                </a:solidFill>
                <a:latin typeface="Arial" panose="020B0604020202020204" pitchFamily="34" charset="0"/>
                <a:cs typeface="Arial" panose="020B0604020202020204" pitchFamily="34" charset="0"/>
              </a:rPr>
              <a:t>1</a:t>
            </a:r>
            <a:endParaRPr lang="en-IN" sz="1400" b="1" dirty="0">
              <a:solidFill>
                <a:srgbClr val="1E1E1C"/>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446ACB2-12DB-AB40-B448-FF8FF4C30235}"/>
              </a:ext>
            </a:extLst>
          </p:cNvPr>
          <p:cNvSpPr/>
          <p:nvPr/>
        </p:nvSpPr>
        <p:spPr>
          <a:xfrm>
            <a:off x="3043070" y="5061617"/>
            <a:ext cx="593432" cy="307777"/>
          </a:xfrm>
          <a:prstGeom prst="rect">
            <a:avLst/>
          </a:prstGeom>
        </p:spPr>
        <p:txBody>
          <a:bodyPr wrap="none">
            <a:spAutoFit/>
          </a:bodyPr>
          <a:lstStyle/>
          <a:p>
            <a:r>
              <a:rPr lang="en-US" sz="1400" b="1" dirty="0" err="1">
                <a:solidFill>
                  <a:srgbClr val="1E1E1C"/>
                </a:solidFill>
                <a:latin typeface="Arial" panose="020B0604020202020204" pitchFamily="34" charset="0"/>
                <a:cs typeface="Arial" panose="020B0604020202020204" pitchFamily="34" charset="0"/>
              </a:rPr>
              <a:t>RoW</a:t>
            </a:r>
            <a:endParaRPr lang="en-US" sz="1400" b="1" dirty="0">
              <a:solidFill>
                <a:srgbClr val="1E1E1C"/>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7D32642B-9BB1-024A-AEA5-20A85C14A11B}"/>
              </a:ext>
            </a:extLst>
          </p:cNvPr>
          <p:cNvSpPr/>
          <p:nvPr/>
        </p:nvSpPr>
        <p:spPr>
          <a:xfrm>
            <a:off x="1706220" y="4435554"/>
            <a:ext cx="71165" cy="71165"/>
          </a:xfrm>
          <a:prstGeom prst="ellipse">
            <a:avLst/>
          </a:prstGeom>
          <a:solidFill>
            <a:srgbClr val="AC3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F5B1C24-18FC-A745-8A9D-DEEBA563C2B6}"/>
              </a:ext>
            </a:extLst>
          </p:cNvPr>
          <p:cNvSpPr/>
          <p:nvPr/>
        </p:nvSpPr>
        <p:spPr>
          <a:xfrm>
            <a:off x="3164318" y="4342878"/>
            <a:ext cx="71165" cy="71165"/>
          </a:xfrm>
          <a:prstGeom prst="ellipse">
            <a:avLst/>
          </a:prstGeom>
          <a:solidFill>
            <a:srgbClr val="587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2CE3007-F358-7F48-AD3D-F6CE819B8FD2}"/>
              </a:ext>
            </a:extLst>
          </p:cNvPr>
          <p:cNvSpPr/>
          <p:nvPr/>
        </p:nvSpPr>
        <p:spPr>
          <a:xfrm>
            <a:off x="4344389" y="4744472"/>
            <a:ext cx="71165" cy="71165"/>
          </a:xfrm>
          <a:prstGeom prst="ellipse">
            <a:avLst/>
          </a:prstGeom>
          <a:solidFill>
            <a:srgbClr val="35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
            <a:extLst>
              <a:ext uri="{FF2B5EF4-FFF2-40B4-BE49-F238E27FC236}">
                <a16:creationId xmlns:a16="http://schemas.microsoft.com/office/drawing/2014/main" id="{8928B306-10E2-4C0C-9DCA-5543B577FAA3}"/>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32" name="Title 1">
            <a:extLst>
              <a:ext uri="{FF2B5EF4-FFF2-40B4-BE49-F238E27FC236}">
                <a16:creationId xmlns:a16="http://schemas.microsoft.com/office/drawing/2014/main" id="{90CE70CA-0A99-49BE-B1A9-6ECC106D800C}"/>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graphicFrame>
        <p:nvGraphicFramePr>
          <p:cNvPr id="27" name="Chart 26">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2690773129"/>
              </p:ext>
            </p:extLst>
          </p:nvPr>
        </p:nvGraphicFramePr>
        <p:xfrm>
          <a:off x="2323972" y="898872"/>
          <a:ext cx="4716000" cy="23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736177495"/>
              </p:ext>
            </p:extLst>
          </p:nvPr>
        </p:nvGraphicFramePr>
        <p:xfrm>
          <a:off x="5924245" y="3393207"/>
          <a:ext cx="3090263" cy="31474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00000000-0008-0000-0000-000019000000}"/>
              </a:ext>
            </a:extLst>
          </p:cNvPr>
          <p:cNvGraphicFramePr>
            <a:graphicFrameLocks/>
          </p:cNvGraphicFramePr>
          <p:nvPr>
            <p:extLst>
              <p:ext uri="{D42A27DB-BD31-4B8C-83A1-F6EECF244321}">
                <p14:modId xmlns:p14="http://schemas.microsoft.com/office/powerpoint/2010/main" val="2630595488"/>
              </p:ext>
            </p:extLst>
          </p:nvPr>
        </p:nvGraphicFramePr>
        <p:xfrm>
          <a:off x="6989018" y="1129503"/>
          <a:ext cx="4510800" cy="2059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4043274386"/>
              </p:ext>
            </p:extLst>
          </p:nvPr>
        </p:nvGraphicFramePr>
        <p:xfrm>
          <a:off x="8339124" y="3395280"/>
          <a:ext cx="3324912" cy="310826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6925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1489338198"/>
              </p:ext>
            </p:extLst>
          </p:nvPr>
        </p:nvGraphicFramePr>
        <p:xfrm>
          <a:off x="337171" y="1269184"/>
          <a:ext cx="11422441" cy="3968943"/>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7466">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669414">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Jan-22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Access Group</a:t>
                      </a: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Vincere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global provider of innovative recruitment software to over 20k recruitment consultants around the world.</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addition of </a:t>
                      </a:r>
                      <a:r>
                        <a:rPr lang="en-GB" sz="900" b="0" i="0" u="none" strike="noStrike" dirty="0" err="1">
                          <a:solidFill>
                            <a:srgbClr val="29265B"/>
                          </a:solidFill>
                          <a:effectLst/>
                          <a:latin typeface="Arial" panose="020B0604020202020204" pitchFamily="34" charset="0"/>
                          <a:cs typeface="Arial" panose="020B0604020202020204" pitchFamily="34" charset="0"/>
                        </a:rPr>
                        <a:t>Vincere’s</a:t>
                      </a:r>
                      <a:r>
                        <a:rPr lang="en-GB" sz="900" b="0" i="0" u="none" strike="noStrike" dirty="0">
                          <a:solidFill>
                            <a:srgbClr val="29265B"/>
                          </a:solidFill>
                          <a:effectLst/>
                          <a:latin typeface="Arial" panose="020B0604020202020204" pitchFamily="34" charset="0"/>
                          <a:cs typeface="Arial" panose="020B0604020202020204" pitchFamily="34" charset="0"/>
                        </a:rPr>
                        <a:t> recruitment operating system is the latest addition to Access Recruitment’s unique breadth of industry-leading software and significantly expands their international reach.</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780063">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Jan-22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Bullhorn</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 </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Able Software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and operator of a platform that automates the hiring and onboarding process for employers.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combination of </a:t>
                      </a:r>
                      <a:r>
                        <a:rPr lang="en-GB" sz="900" b="0" i="0" u="none" strike="noStrike" dirty="0" err="1">
                          <a:solidFill>
                            <a:srgbClr val="29265B"/>
                          </a:solidFill>
                          <a:effectLst/>
                          <a:latin typeface="Arial" panose="020B0604020202020204" pitchFamily="34" charset="0"/>
                          <a:cs typeface="Arial" panose="020B0604020202020204" pitchFamily="34" charset="0"/>
                        </a:rPr>
                        <a:t>Able’s</a:t>
                      </a:r>
                      <a:r>
                        <a:rPr lang="en-GB" sz="900" b="0" i="0" u="none" strike="noStrike" dirty="0">
                          <a:solidFill>
                            <a:srgbClr val="29265B"/>
                          </a:solidFill>
                          <a:effectLst/>
                          <a:latin typeface="Arial" panose="020B0604020202020204" pitchFamily="34" charset="0"/>
                          <a:cs typeface="Arial" panose="020B0604020202020204" pitchFamily="34" charset="0"/>
                        </a:rPr>
                        <a:t> candidate engagement and onboarding solutions with Bullhorn enables agencies to efficiently meet complex onboarding requirements, reduce candidate drop-out, and get candidate.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669414">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Jan-22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Radancy</a:t>
                      </a:r>
                      <a:r>
                        <a:rPr lang="en-GB" sz="900" b="0" i="0" u="none" strike="noStrike" dirty="0">
                          <a:solidFill>
                            <a:srgbClr val="29265B"/>
                          </a:solidFill>
                          <a:effectLst/>
                          <a:latin typeface="Arial" panose="020B0604020202020204" pitchFamily="34" charset="0"/>
                          <a:cs typeface="Arial" panose="020B0604020202020204" pitchFamily="34" charset="0"/>
                        </a:rPr>
                        <a:t> </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firstbird</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(Austria)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a web-based employee referral platform for companies, recruiting agencies, and talent scouts.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strategic acquisition combines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Firstbird's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referral service with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Radancy’s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growing suite of talent-acquisition tools.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669414">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Feb-22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Pearson</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Credly</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technology company specialising in platform solutions for recruitment and employee development.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200.0</a:t>
                      </a:r>
                    </a:p>
                  </a:txBody>
                  <a:tcPr marL="6350" marR="6350" marT="6350" marB="0" anchor="ctr">
                    <a:solidFill>
                      <a:srgbClr val="F3F2F2"/>
                    </a:solidFill>
                  </a:tcPr>
                </a:tc>
                <a:tc>
                  <a:txBody>
                    <a:bodyPr/>
                    <a:lstStyle/>
                    <a:p>
                      <a:pPr marL="0" algn="ctr" defTabSz="914400" rtl="0" eaLnBrk="1" fontAlgn="t" latinLnBrk="0" hangingPunct="1"/>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13.3</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15.0</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of </a:t>
                      </a:r>
                      <a:r>
                        <a:rPr lang="en-GB" sz="900" b="0" i="0" u="none" strike="noStrike" dirty="0" err="1">
                          <a:solidFill>
                            <a:srgbClr val="29265B"/>
                          </a:solidFill>
                          <a:effectLst/>
                          <a:latin typeface="Arial" panose="020B0604020202020204" pitchFamily="34" charset="0"/>
                          <a:cs typeface="Arial" panose="020B0604020202020204" pitchFamily="34" charset="0"/>
                        </a:rPr>
                        <a:t>Credly</a:t>
                      </a:r>
                      <a:r>
                        <a:rPr lang="en-GB" sz="900" b="0" i="0" u="none" strike="noStrike" dirty="0">
                          <a:solidFill>
                            <a:srgbClr val="29265B"/>
                          </a:solidFill>
                          <a:effectLst/>
                          <a:latin typeface="Arial" panose="020B0604020202020204" pitchFamily="34" charset="0"/>
                          <a:cs typeface="Arial" panose="020B0604020202020204" pitchFamily="34" charset="0"/>
                        </a:rPr>
                        <a:t>, in which Pearson has a nearly 20% stake, will expand the company’s presence in the workforce skills sector, adding a robust credentialing service to its workforce analysis, learning and assessment capabilities.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736940874"/>
                  </a:ext>
                </a:extLst>
              </a:tr>
              <a:tr h="448115">
                <a:tc>
                  <a:txBody>
                    <a:bodyPr/>
                    <a:lstStyle/>
                    <a:p>
                      <a:pPr algn="l" fontAlgn="t"/>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Feb-22</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Alef Edge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CareerGig</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CareerGig</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is a technology platform and ecosystem that matches freelance and contract workers to top employers.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will allow Alef to fast track the adoption of the edge by arming mobile developers with its enterprise grade suite of APIs to build custom private 5G mobile networks and applications.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931580428"/>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950013DC-8D7C-4B40-A15F-F6E6BA91BCEF}"/>
              </a:ext>
            </a:extLst>
          </p:cNvPr>
          <p:cNvPicPr>
            <a:picLocks noChangeAspect="1"/>
          </p:cNvPicPr>
          <p:nvPr/>
        </p:nvPicPr>
        <p:blipFill>
          <a:blip r:embed="rId3"/>
          <a:stretch>
            <a:fillRect/>
          </a:stretch>
        </p:blipFill>
        <p:spPr>
          <a:xfrm>
            <a:off x="939800" y="438575"/>
            <a:ext cx="711200" cy="469900"/>
          </a:xfrm>
          <a:prstGeom prst="rect">
            <a:avLst/>
          </a:prstGeom>
        </p:spPr>
      </p:pic>
      <p:sp>
        <p:nvSpPr>
          <p:cNvPr id="11" name="Text Placeholder 3">
            <a:extLst>
              <a:ext uri="{FF2B5EF4-FFF2-40B4-BE49-F238E27FC236}">
                <a16:creationId xmlns:a16="http://schemas.microsoft.com/office/drawing/2014/main" id="{9C056CC7-255B-4368-BEA6-F0C49818AAC8}"/>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4" name="Title 1">
            <a:extLst>
              <a:ext uri="{FF2B5EF4-FFF2-40B4-BE49-F238E27FC236}">
                <a16:creationId xmlns:a16="http://schemas.microsoft.com/office/drawing/2014/main" id="{EF757108-CCC0-4B79-AEDE-02DADCDF75BC}"/>
              </a:ext>
            </a:extLst>
          </p:cNvPr>
          <p:cNvSpPr>
            <a:spLocks noGrp="1"/>
          </p:cNvSpPr>
          <p:nvPr>
            <p:ph type="ctrTitle"/>
          </p:nvPr>
        </p:nvSpPr>
        <p:spPr>
          <a:xfrm>
            <a:off x="7396242" y="6428348"/>
            <a:ext cx="1056168" cy="292180"/>
          </a:xfrm>
        </p:spPr>
        <p:txBody>
          <a:bodyPr>
            <a:normAutofit fontScale="90000"/>
          </a:bodyPr>
          <a:lstStyle/>
          <a:p>
            <a:r>
              <a:rPr lang="en-US" dirty="0"/>
              <a:t>Q1 2022</a:t>
            </a:r>
            <a:br>
              <a:rPr lang="en-US" dirty="0"/>
            </a:br>
            <a:endParaRPr lang="en-US" dirty="0"/>
          </a:p>
        </p:txBody>
      </p:sp>
    </p:spTree>
    <p:extLst>
      <p:ext uri="{BB962C8B-B14F-4D97-AF65-F5344CB8AC3E}">
        <p14:creationId xmlns:p14="http://schemas.microsoft.com/office/powerpoint/2010/main" val="1868140907"/>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New GH vff">
      <a:dk1>
        <a:sysClr val="windowText" lastClr="000000"/>
      </a:dk1>
      <a:lt1>
        <a:sysClr val="window" lastClr="FFFFFF"/>
      </a:lt1>
      <a:dk2>
        <a:srgbClr val="5F3058"/>
      </a:dk2>
      <a:lt2>
        <a:srgbClr val="B097AB"/>
      </a:lt2>
      <a:accent1>
        <a:srgbClr val="29265B"/>
      </a:accent1>
      <a:accent2>
        <a:srgbClr val="587691"/>
      </a:accent2>
      <a:accent3>
        <a:srgbClr val="C58C1C"/>
      </a:accent3>
      <a:accent4>
        <a:srgbClr val="7E8974"/>
      </a:accent4>
      <a:accent5>
        <a:srgbClr val="365335"/>
      </a:accent5>
      <a:accent6>
        <a:srgbClr val="AC362F"/>
      </a:accent6>
      <a:hlink>
        <a:srgbClr val="CBB270"/>
      </a:hlink>
      <a:folHlink>
        <a:srgbClr val="97A7B9"/>
      </a:folHlink>
    </a:clrScheme>
    <a:fontScheme name="New G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19309</TotalTime>
  <Words>5201</Words>
  <Application>Microsoft Office PowerPoint</Application>
  <PresentationFormat>Widescreen</PresentationFormat>
  <Paragraphs>602</Paragraphs>
  <Slides>22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Helvetica</vt:lpstr>
      <vt:lpstr>Office Theme</vt:lpstr>
      <vt:lpstr>Q1 2022</vt:lpstr>
      <vt:lpstr>Q1 2022 </vt:lpstr>
      <vt:lpstr>Q1 2022 </vt:lpstr>
      <vt:lpstr>Q1 2022 </vt:lpstr>
      <vt:lpstr>Q1 2022 </vt:lpstr>
      <vt:lpstr>Q1 2022 </vt:lpstr>
      <vt:lpstr>Q1 2022 </vt:lpstr>
      <vt:lpstr>Q1 2022 </vt:lpstr>
      <vt:lpstr>Q1 2022 </vt:lpstr>
      <vt:lpstr>Q1 2022 </vt:lpstr>
      <vt:lpstr>Q1 2022 </vt:lpstr>
      <vt:lpstr>Q1 2022 </vt:lpstr>
      <vt:lpstr>Q1 2022 </vt:lpstr>
      <vt:lpstr>Q1 2022 </vt:lpstr>
      <vt:lpstr>Q1 2022 </vt:lpstr>
      <vt:lpstr>Q1 2022 </vt:lpstr>
      <vt:lpstr>Q1 2022</vt:lpstr>
      <vt:lpstr>Q1 2022</vt:lpstr>
      <vt:lpstr>Q1 2022 </vt:lpstr>
      <vt:lpstr>Q1 2022 </vt:lpstr>
      <vt:lpstr>Q1 2022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Goldenhill_HRTech_Q1_2022</dc:title>
  <dc:creator>Joe Foskett</dc:creator>
  <cp:lastModifiedBy>Georgia Sutherland</cp:lastModifiedBy>
  <cp:revision>307</cp:revision>
  <dcterms:created xsi:type="dcterms:W3CDTF">2021-08-05T11:29:19Z</dcterms:created>
  <dcterms:modified xsi:type="dcterms:W3CDTF">2022-04-20T07:13:16Z</dcterms:modified>
</cp:coreProperties>
</file>